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handoutMasterIdLst>
    <p:handoutMasterId r:id="rId18"/>
  </p:handoutMasterIdLst>
  <p:sldIdLst>
    <p:sldId id="259" r:id="rId2"/>
    <p:sldId id="258" r:id="rId3"/>
    <p:sldId id="418" r:id="rId4"/>
    <p:sldId id="264" r:id="rId5"/>
    <p:sldId id="485" r:id="rId6"/>
    <p:sldId id="470" r:id="rId7"/>
    <p:sldId id="265" r:id="rId8"/>
    <p:sldId id="267" r:id="rId9"/>
    <p:sldId id="268" r:id="rId10"/>
    <p:sldId id="293" r:id="rId11"/>
    <p:sldId id="471" r:id="rId12"/>
    <p:sldId id="472" r:id="rId13"/>
    <p:sldId id="473" r:id="rId14"/>
    <p:sldId id="474" r:id="rId15"/>
    <p:sldId id="475" r:id="rId16"/>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540054"/>
    <a:srgbClr val="CC00FF"/>
    <a:srgbClr val="0099CC"/>
    <a:srgbClr val="1A4C98"/>
    <a:srgbClr val="122EA5"/>
    <a:srgbClr val="123468"/>
    <a:srgbClr val="1B48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91" d="100"/>
          <a:sy n="91" d="100"/>
        </p:scale>
        <p:origin x="-777" y="-39"/>
      </p:cViewPr>
      <p:guideLst>
        <p:guide orient="horz" pos="2165"/>
        <p:guide pos="2831"/>
      </p:guideLst>
    </p:cSldViewPr>
  </p:slideViewPr>
  <p:notesTextViewPr>
    <p:cViewPr>
      <p:scale>
        <a:sx n="1" d="1"/>
        <a:sy n="1" d="1"/>
      </p:scale>
      <p:origin x="0" y="0"/>
    </p:cViewPr>
  </p:notesText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Arial" panose="020B0604020202020204" pitchFamily="34" charset="0"/>
                <a:ea typeface="宋体" panose="02010600030101010101" pitchFamily="2" charset="-122"/>
                <a:cs typeface="+mn-cs"/>
              </a:rPr>
              <a:t>2020/11/17</a:t>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4028067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6" name="幻灯片图像占位符 3"/>
          <p:cNvSpPr>
            <a:spLocks noGrp="1" noRot="1" noChangeAspect="1"/>
          </p:cNvSpPr>
          <p:nvPr>
            <p:ph type="sldImg"/>
          </p:nvPr>
        </p:nvSpPr>
        <p:spPr>
          <a:xfrm>
            <a:off x="1143000" y="685800"/>
            <a:ext cx="4572000" cy="3429000"/>
          </a:xfrm>
          <a:prstGeom prst="rect">
            <a:avLst/>
          </a:prstGeom>
          <a:noFill/>
          <a:ln w="9525">
            <a:noFill/>
          </a:ln>
        </p:spPr>
      </p:sp>
      <p:sp>
        <p:nvSpPr>
          <p:cNvPr id="307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A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A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A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A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A0204" pitchFamily="34" charset="0"/>
                <a:ea typeface="宋体" panose="02010600030101010101" pitchFamily="2" charset="-122"/>
                <a:cs typeface="+mn-cs"/>
              </a:rPr>
              <a:t>第五级</a:t>
            </a:r>
          </a:p>
        </p:txBody>
      </p:sp>
      <p:sp>
        <p:nvSpPr>
          <p:cNvPr id="307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lgn="r" eaLnBrk="1" fontAlgn="base" hangingPunct="1"/>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t>‹#›</a:t>
            </a:fld>
            <a:endParaRPr lang="zh-CN" altLang="en-US" sz="1200" strike="noStrike" noProof="1"/>
          </a:p>
        </p:txBody>
      </p:sp>
    </p:spTree>
    <p:extLst>
      <p:ext uri="{BB962C8B-B14F-4D97-AF65-F5344CB8AC3E}">
        <p14:creationId xmlns:p14="http://schemas.microsoft.com/office/powerpoint/2010/main" val="377015056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A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A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A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A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A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a:t>单击此处编辑母版标题样式</a:t>
            </a:r>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a:t>单击此处编辑母版副标题样式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pPr fontAlgn="base"/>
            <a:r>
              <a:rPr lang="zh-CN" altLang="en-US" strike="noStrike" noProof="1"/>
              <a:t>单击此处编辑母版标题样式</a:t>
            </a:r>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idx="1"/>
          </p:nvPr>
        </p:nvSpPr>
        <p:spPr>
          <a:xfrm>
            <a:off x="457200" y="1600200"/>
            <a:ext cx="8229600" cy="4525963"/>
          </a:xfrm>
          <a:prstGeom prst="rect">
            <a:avLst/>
          </a:prstGeom>
        </p:spPr>
        <p:txBody>
          <a:body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a:t>单击此处编辑母版文本样式</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pPr fontAlgn="base"/>
            <a:r>
              <a:rPr lang="zh-CN" altLang="en-US" strike="noStrike" noProof="1"/>
              <a:t>单击此处编辑母版标题样式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a:t>单击此处编辑母版标题样式</a:t>
            </a:r>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a:t>单击此处编辑母版标题样式</a:t>
            </a:r>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a:t>单击此处编辑母版文本样式</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3"/>
          <p:cNvSpPr txBox="1"/>
          <p:nvPr/>
        </p:nvSpPr>
        <p:spPr>
          <a:xfrm>
            <a:off x="77470" y="2333624"/>
            <a:ext cx="8559800" cy="1260475"/>
          </a:xfrm>
          <a:prstGeom prst="rect">
            <a:avLst/>
          </a:prstGeom>
          <a:noFill/>
          <a:ln w="9525">
            <a:noFill/>
          </a:ln>
        </p:spPr>
        <p:txBody>
          <a:bodyPr wrap="square" anchor="t">
            <a:spAutoFit/>
          </a:bodyPr>
          <a:lstStyle/>
          <a:p>
            <a:pPr algn="ctr">
              <a:lnSpc>
                <a:spcPct val="100000"/>
              </a:lnSpc>
            </a:pPr>
            <a:r>
              <a:rPr lang="en-US" altLang="zh-CN" sz="4000" b="1" noProof="1">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cs typeface="+mn-cs"/>
              </a:rPr>
              <a:t> </a:t>
            </a:r>
            <a:r>
              <a:rPr lang="en-US" altLang="zh-CN" sz="4000" b="1" noProof="1"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cs typeface="+mn-cs"/>
              </a:rPr>
              <a:t>2020</a:t>
            </a:r>
            <a:r>
              <a:rPr lang="zh-CN" altLang="en-US" sz="4000" b="1" noProof="1" smtClean="0">
                <a:ln w="10160">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第</a:t>
            </a:r>
            <a:r>
              <a:rPr lang="zh-CN" altLang="en-US" sz="4000" b="1" noProof="1">
                <a:ln w="10160">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二届</a:t>
            </a:r>
            <a:endParaRPr lang="zh-CN" altLang="en-US" sz="3600" b="1" noProof="1">
              <a:ln w="10160">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endParaRPr>
          </a:p>
          <a:p>
            <a:pPr algn="ctr">
              <a:lnSpc>
                <a:spcPct val="100000"/>
              </a:lnSpc>
            </a:pPr>
            <a:r>
              <a:rPr lang="zh-CN" altLang="en-US" sz="3600" b="1" noProof="1">
                <a:ln w="10160">
                  <a:noFill/>
                  <a:prstDash val="solid"/>
                </a:ln>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     </a:t>
            </a:r>
            <a:r>
              <a:rPr lang="zh-CN" altLang="en-US" sz="3600" b="1" noProof="1">
                <a:ln w="10160">
                  <a:noFill/>
                  <a:prstDash val="solid"/>
                </a:ln>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rPr>
              <a:t>粤港澳大湾区环境生态青年博士论坛</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698" name="Text Box 3"/>
          <p:cNvSpPr txBox="1"/>
          <p:nvPr/>
        </p:nvSpPr>
        <p:spPr>
          <a:xfrm>
            <a:off x="2338070" y="202565"/>
            <a:ext cx="4561840" cy="1291590"/>
          </a:xfrm>
          <a:prstGeom prst="rect">
            <a:avLst/>
          </a:prstGeom>
          <a:noFill/>
          <a:ln w="9525">
            <a:noFill/>
          </a:ln>
        </p:spPr>
        <p:txBody>
          <a:bodyPr wrap="square" anchor="t">
            <a:spAutoFit/>
          </a:bodyPr>
          <a:lstStyle/>
          <a:p>
            <a:pPr algn="ctr"/>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rPr>
              <a:t>论坛特邀专家</a:t>
            </a:r>
          </a:p>
          <a:p>
            <a:pPr algn="ctr"/>
            <a:r>
              <a:rPr lang="zh-CN" altLang="en-US" sz="2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rPr>
              <a:t>持续更新，敬请关注</a:t>
            </a:r>
          </a:p>
        </p:txBody>
      </p:sp>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698" name="Text Box 3"/>
          <p:cNvSpPr txBox="1"/>
          <p:nvPr/>
        </p:nvSpPr>
        <p:spPr>
          <a:xfrm>
            <a:off x="1757680" y="-26670"/>
            <a:ext cx="6112510" cy="1753235"/>
          </a:xfrm>
          <a:prstGeom prst="rect">
            <a:avLst/>
          </a:prstGeom>
          <a:noFill/>
          <a:ln w="9525">
            <a:noFill/>
          </a:ln>
        </p:spPr>
        <p:txBody>
          <a:bodyPr wrap="square" anchor="t">
            <a:spAutoFit/>
          </a:bodyPr>
          <a:lstStyle/>
          <a:p>
            <a:pPr algn="ctr"/>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rPr>
              <a:t>论坛报告与</a:t>
            </a:r>
          </a:p>
          <a:p>
            <a:pPr algn="ctr"/>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rPr>
              <a:t>墙报征集</a:t>
            </a:r>
          </a:p>
        </p:txBody>
      </p:sp>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1"/>
          <p:cNvSpPr>
            <a:spLocks noGrp="1"/>
          </p:cNvSpPr>
          <p:nvPr>
            <p:ph idx="4294967295"/>
          </p:nvPr>
        </p:nvSpPr>
        <p:spPr>
          <a:xfrm>
            <a:off x="1939290" y="1457325"/>
            <a:ext cx="5954395" cy="4526280"/>
          </a:xfrm>
          <a:prstGeom prst="rect">
            <a:avLst/>
          </a:prstGeom>
          <a:solidFill>
            <a:srgbClr val="FFFFFF"/>
          </a:solidFill>
          <a:ln w="9525" cap="flat" cmpd="sng">
            <a:noFill/>
            <a:prstDash val="solid"/>
            <a:round/>
            <a:headEnd type="none" w="med" len="med"/>
            <a:tailEnd type="none" w="med" len="med"/>
          </a:ln>
        </p:spPr>
        <p:txBody>
          <a:bodyPr anchor="t"/>
          <a:lstStyle/>
          <a:p>
            <a:pPr marL="0" indent="0">
              <a:buNone/>
            </a:pPr>
            <a:r>
              <a:rPr lang="zh-CN" altLang="en-US" sz="2400" dirty="0">
                <a:solidFill>
                  <a:srgbClr val="1B489D"/>
                </a:solidFill>
                <a:latin typeface="微软雅黑" panose="020B0503020204020204" pitchFamily="34" charset="-122"/>
                <a:ea typeface="微软雅黑" panose="020B0503020204020204" pitchFamily="34" charset="-122"/>
              </a:rPr>
              <a:t>●会议材料征集</a:t>
            </a:r>
            <a:endParaRPr lang="zh-CN" altLang="en-US" sz="2000" dirty="0">
              <a:solidFill>
                <a:srgbClr val="660066"/>
              </a:solidFill>
              <a:latin typeface="微软雅黑" panose="020B0503020204020204" pitchFamily="34" charset="-122"/>
              <a:ea typeface="微软雅黑" panose="020B0503020204020204" pitchFamily="34" charset="-122"/>
            </a:endParaRPr>
          </a:p>
          <a:p>
            <a:pPr marL="0" indent="0">
              <a:buNone/>
            </a:pPr>
            <a:endParaRPr lang="en-US" altLang="zh-CN" sz="20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论坛向从事环境生态学、环境科学与工程等相关研究领域的优秀青</a:t>
            </a:r>
            <a:r>
              <a:rPr lang="zh-CN" altLang="en-US" sz="1800" dirty="0" smtClean="0">
                <a:latin typeface="微软雅黑" panose="020B0503020204020204" pitchFamily="34" charset="-122"/>
                <a:ea typeface="微软雅黑" panose="020B0503020204020204" pitchFamily="34" charset="-122"/>
              </a:rPr>
              <a:t>年学者（博士、博</a:t>
            </a:r>
            <a:r>
              <a:rPr lang="zh-CN" altLang="en-US" sz="1800" dirty="0">
                <a:latin typeface="微软雅黑" panose="020B0503020204020204" pitchFamily="34" charset="-122"/>
                <a:ea typeface="微软雅黑" panose="020B0503020204020204" pitchFamily="34" charset="-122"/>
              </a:rPr>
              <a:t>士</a:t>
            </a:r>
            <a:r>
              <a:rPr lang="zh-CN" altLang="en-US" sz="1800" dirty="0" smtClean="0">
                <a:latin typeface="微软雅黑" panose="020B0503020204020204" pitchFamily="34" charset="-122"/>
                <a:ea typeface="微软雅黑" panose="020B0503020204020204" pitchFamily="34" charset="-122"/>
              </a:rPr>
              <a:t>后或青年教师）征</a:t>
            </a:r>
            <a:r>
              <a:rPr lang="zh-CN" altLang="en-US" sz="1800" dirty="0">
                <a:latin typeface="微软雅黑" panose="020B0503020204020204" pitchFamily="34" charset="-122"/>
                <a:ea typeface="微软雅黑" panose="020B0503020204020204" pitchFamily="34" charset="-122"/>
              </a:rPr>
              <a:t>集会议分会场报告和墙报的题目及摘要。截至日期为</a:t>
            </a:r>
            <a:r>
              <a:rPr lang="en-US" altLang="zh-CN" sz="1800" dirty="0">
                <a:latin typeface="微软雅黑" panose="020B0503020204020204" pitchFamily="34" charset="-122"/>
                <a:ea typeface="微软雅黑" panose="020B0503020204020204" pitchFamily="34" charset="-122"/>
              </a:rPr>
              <a:t>2020</a:t>
            </a:r>
            <a:r>
              <a:rPr lang="zh-CN" altLang="en-US" sz="1800" dirty="0">
                <a:latin typeface="微软雅黑" panose="020B0503020204020204" pitchFamily="34" charset="-122"/>
                <a:ea typeface="微软雅黑" panose="020B0503020204020204" pitchFamily="34" charset="-122"/>
              </a:rPr>
              <a:t>年</a:t>
            </a:r>
            <a:r>
              <a:rPr lang="en-US" altLang="zh-CN" sz="1800" dirty="0">
                <a:latin typeface="微软雅黑" panose="020B0503020204020204" pitchFamily="34" charset="-122"/>
                <a:ea typeface="微软雅黑" panose="020B0503020204020204" pitchFamily="34" charset="-122"/>
              </a:rPr>
              <a:t>12</a:t>
            </a:r>
            <a:r>
              <a:rPr lang="zh-CN" altLang="en-US" sz="1800" dirty="0" smtClean="0">
                <a:latin typeface="微软雅黑" panose="020B0503020204020204" pitchFamily="34" charset="-122"/>
                <a:ea typeface="微软雅黑" panose="020B0503020204020204" pitchFamily="34" charset="-122"/>
              </a:rPr>
              <a:t>月</a:t>
            </a:r>
            <a:r>
              <a:rPr lang="en-US" altLang="zh-CN" sz="1800" dirty="0">
                <a:latin typeface="微软雅黑" panose="020B0503020204020204" pitchFamily="34" charset="-122"/>
                <a:ea typeface="微软雅黑" panose="020B0503020204020204" pitchFamily="34" charset="-122"/>
              </a:rPr>
              <a:t>6</a:t>
            </a:r>
            <a:r>
              <a:rPr lang="zh-CN" altLang="en-US" sz="1800" dirty="0" smtClean="0">
                <a:latin typeface="微软雅黑" panose="020B0503020204020204" pitchFamily="34" charset="-122"/>
                <a:ea typeface="微软雅黑" panose="020B0503020204020204" pitchFamily="34" charset="-122"/>
              </a:rPr>
              <a:t>日</a:t>
            </a:r>
            <a:r>
              <a:rPr lang="zh-CN" altLang="en-US" sz="1800" dirty="0">
                <a:latin typeface="微软雅黑" panose="020B0503020204020204" pitchFamily="34" charset="-122"/>
                <a:ea typeface="微软雅黑" panose="020B0503020204020204" pitchFamily="34" charset="-122"/>
              </a:rPr>
              <a:t>。</a:t>
            </a:r>
          </a:p>
          <a:p>
            <a:pPr marL="0" indent="0">
              <a:lnSpc>
                <a:spcPct val="150000"/>
              </a:lnSpc>
              <a:buNone/>
            </a:pPr>
            <a:r>
              <a:rPr lang="zh-CN" altLang="en-US" sz="1800" dirty="0">
                <a:latin typeface="微软雅黑" panose="020B0503020204020204" pitchFamily="34" charset="-122"/>
                <a:ea typeface="微软雅黑" panose="020B0503020204020204" pitchFamily="34" charset="-122"/>
              </a:rPr>
              <a:t>       口头报告的时间总共为</a:t>
            </a:r>
            <a:r>
              <a:rPr lang="en-US" altLang="zh-CN" sz="1800" dirty="0">
                <a:latin typeface="微软雅黑" panose="020B0503020204020204" pitchFamily="34" charset="-122"/>
                <a:ea typeface="微软雅黑" panose="020B0503020204020204" pitchFamily="34" charset="-122"/>
              </a:rPr>
              <a:t>15</a:t>
            </a:r>
            <a:r>
              <a:rPr lang="zh-CN" altLang="en-US" sz="1800" dirty="0">
                <a:latin typeface="微软雅黑" panose="020B0503020204020204" pitchFamily="34" charset="-122"/>
                <a:ea typeface="微软雅黑" panose="020B0503020204020204" pitchFamily="34" charset="-122"/>
              </a:rPr>
              <a:t>分钟，包括</a:t>
            </a:r>
            <a:r>
              <a:rPr lang="en-US" altLang="zh-CN" sz="1800" dirty="0">
                <a:latin typeface="微软雅黑" panose="020B0503020204020204" pitchFamily="34" charset="-122"/>
                <a:ea typeface="微软雅黑" panose="020B0503020204020204" pitchFamily="34" charset="-122"/>
              </a:rPr>
              <a:t>10</a:t>
            </a:r>
            <a:r>
              <a:rPr lang="zh-CN" altLang="en-US" sz="1800" dirty="0">
                <a:latin typeface="微软雅黑" panose="020B0503020204020204" pitchFamily="34" charset="-122"/>
                <a:ea typeface="微软雅黑" panose="020B0503020204020204" pitchFamily="34" charset="-122"/>
              </a:rPr>
              <a:t>分钟的报告和</a:t>
            </a:r>
            <a:r>
              <a:rPr lang="en-US" altLang="zh-CN" sz="1800" dirty="0">
                <a:latin typeface="微软雅黑" panose="020B0503020204020204" pitchFamily="34" charset="-122"/>
                <a:ea typeface="微软雅黑" panose="020B0503020204020204" pitchFamily="34" charset="-122"/>
              </a:rPr>
              <a:t>5</a:t>
            </a:r>
            <a:r>
              <a:rPr lang="zh-CN" altLang="en-US" sz="1800" dirty="0">
                <a:latin typeface="微软雅黑" panose="020B0503020204020204" pitchFamily="34" charset="-122"/>
                <a:ea typeface="微软雅黑" panose="020B0503020204020204" pitchFamily="34" charset="-122"/>
              </a:rPr>
              <a:t>分钟的提问环节。</a:t>
            </a:r>
          </a:p>
          <a:p>
            <a:pPr marL="0" indent="0">
              <a:lnSpc>
                <a:spcPct val="150000"/>
              </a:lnSpc>
              <a:buNone/>
            </a:pPr>
            <a:r>
              <a:rPr lang="zh-CN" altLang="en-US" sz="1800" dirty="0">
                <a:latin typeface="微软雅黑" panose="020B0503020204020204" pitchFamily="34" charset="-122"/>
                <a:ea typeface="微软雅黑" panose="020B0503020204020204" pitchFamily="34" charset="-122"/>
              </a:rPr>
              <a:t>       海报尺寸为</a:t>
            </a:r>
            <a:r>
              <a:rPr lang="en-US" altLang="zh-CN" sz="1800" dirty="0">
                <a:latin typeface="微软雅黑" panose="020B0503020204020204" pitchFamily="34" charset="-122"/>
                <a:ea typeface="微软雅黑" panose="020B0503020204020204" pitchFamily="34" charset="-122"/>
              </a:rPr>
              <a:t>A1</a:t>
            </a:r>
            <a:r>
              <a:rPr lang="zh-CN" altLang="en-US" sz="1800" dirty="0">
                <a:latin typeface="微软雅黑" panose="020B0503020204020204" pitchFamily="34" charset="-122"/>
                <a:ea typeface="微软雅黑" panose="020B0503020204020204" pitchFamily="34" charset="-122"/>
              </a:rPr>
              <a:t>，格式参考一般国际会议标准。</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p:wheel spokes="8"/>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698" name="Text Box 3"/>
          <p:cNvSpPr txBox="1"/>
          <p:nvPr/>
        </p:nvSpPr>
        <p:spPr>
          <a:xfrm>
            <a:off x="2291080" y="600710"/>
            <a:ext cx="5133340" cy="922020"/>
          </a:xfrm>
          <a:prstGeom prst="rect">
            <a:avLst/>
          </a:prstGeom>
          <a:noFill/>
          <a:ln w="9525">
            <a:noFill/>
          </a:ln>
        </p:spPr>
        <p:txBody>
          <a:bodyPr wrap="square" anchor="t">
            <a:spAutoFit/>
          </a:bodyPr>
          <a:lstStyle/>
          <a:p>
            <a:pPr algn="ctr"/>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rPr>
              <a:t>论坛交通食宿</a:t>
            </a:r>
          </a:p>
        </p:txBody>
      </p:sp>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1"/>
          <p:cNvSpPr>
            <a:spLocks noGrp="1"/>
          </p:cNvSpPr>
          <p:nvPr>
            <p:ph idx="4294967295"/>
          </p:nvPr>
        </p:nvSpPr>
        <p:spPr>
          <a:xfrm>
            <a:off x="1801495" y="203835"/>
            <a:ext cx="5954395" cy="6356985"/>
          </a:xfrm>
          <a:prstGeom prst="rect">
            <a:avLst/>
          </a:prstGeom>
          <a:solidFill>
            <a:srgbClr val="FFFFFF"/>
          </a:solidFill>
          <a:ln w="9525" cap="flat" cmpd="sng">
            <a:noFill/>
            <a:prstDash val="solid"/>
            <a:round/>
            <a:headEnd type="none" w="med" len="med"/>
            <a:tailEnd type="none" w="med" len="med"/>
          </a:ln>
        </p:spPr>
        <p:txBody>
          <a:bodyPr anchor="t"/>
          <a:lstStyle/>
          <a:p>
            <a:pPr marL="0" indent="0">
              <a:lnSpc>
                <a:spcPct val="150000"/>
              </a:lnSpc>
              <a:buNone/>
            </a:pPr>
            <a:r>
              <a:rPr lang="zh-CN" altLang="en-US" sz="2400" dirty="0">
                <a:solidFill>
                  <a:srgbClr val="1B489D"/>
                </a:solidFill>
                <a:latin typeface="微软雅黑" panose="020B0503020204020204" pitchFamily="34" charset="-122"/>
                <a:ea typeface="微软雅黑" panose="020B0503020204020204" pitchFamily="34" charset="-122"/>
              </a:rPr>
              <a:t>●食宿</a:t>
            </a:r>
            <a:endParaRPr lang="zh-CN" altLang="en-US" sz="2000" dirty="0">
              <a:solidFill>
                <a:srgbClr val="660066"/>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20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论坛将为受邀参会青年学者统一安</a:t>
            </a:r>
            <a:r>
              <a:rPr lang="zh-CN" altLang="en-US" sz="1800" dirty="0" smtClean="0">
                <a:latin typeface="微软雅黑" panose="020B0503020204020204" pitchFamily="34" charset="-122"/>
                <a:ea typeface="微软雅黑" panose="020B0503020204020204" pitchFamily="34" charset="-122"/>
              </a:rPr>
              <a:t>排会议期间的免</a:t>
            </a:r>
            <a:r>
              <a:rPr lang="zh-CN" altLang="en-US" sz="1800" dirty="0">
                <a:latin typeface="微软雅黑" panose="020B0503020204020204" pitchFamily="34" charset="-122"/>
                <a:ea typeface="微软雅黑" panose="020B0503020204020204" pitchFamily="34" charset="-122"/>
              </a:rPr>
              <a:t>费食</a:t>
            </a:r>
            <a:r>
              <a:rPr lang="zh-CN" altLang="en-US" sz="1800" dirty="0" smtClean="0">
                <a:latin typeface="微软雅黑" panose="020B0503020204020204" pitchFamily="34" charset="-122"/>
                <a:ea typeface="微软雅黑" panose="020B0503020204020204" pitchFamily="34" charset="-122"/>
              </a:rPr>
              <a:t>宿，</a:t>
            </a:r>
            <a:r>
              <a:rPr lang="zh-CN" altLang="en-US" sz="1800" dirty="0">
                <a:latin typeface="微软雅黑" panose="020B0503020204020204" pitchFamily="34" charset="-122"/>
                <a:ea typeface="微软雅黑" panose="020B0503020204020204" pitchFamily="34" charset="-122"/>
              </a:rPr>
              <a:t>参会学者往返交通费自理。</a:t>
            </a:r>
          </a:p>
          <a:p>
            <a:pPr marL="0" indent="0">
              <a:lnSpc>
                <a:spcPct val="150000"/>
              </a:lnSpc>
              <a:buNone/>
            </a:pPr>
            <a:r>
              <a:rPr lang="zh-CN" altLang="en-US" sz="2400" dirty="0">
                <a:solidFill>
                  <a:srgbClr val="1B489D"/>
                </a:solidFill>
                <a:latin typeface="微软雅黑" panose="020B0503020204020204" pitchFamily="34" charset="-122"/>
                <a:ea typeface="微软雅黑" panose="020B0503020204020204" pitchFamily="34" charset="-122"/>
                <a:sym typeface="+mn-ea"/>
              </a:rPr>
              <a:t>●交通</a:t>
            </a:r>
          </a:p>
          <a:p>
            <a:pPr marL="0" indent="0">
              <a:lnSpc>
                <a:spcPct val="150000"/>
              </a:lnSpc>
              <a:buNone/>
            </a:pPr>
            <a:r>
              <a:rPr lang="zh-CN" altLang="en-US" sz="2400" dirty="0">
                <a:solidFill>
                  <a:srgbClr val="1B489D"/>
                </a:solidFill>
                <a:latin typeface="微软雅黑" panose="020B0503020204020204" pitchFamily="34" charset="-122"/>
                <a:ea typeface="微软雅黑" panose="020B0503020204020204" pitchFamily="34" charset="-122"/>
                <a:sym typeface="+mn-ea"/>
              </a:rPr>
              <a:t>     </a:t>
            </a:r>
            <a:r>
              <a:rPr lang="zh-CN" altLang="en-US" sz="1800" dirty="0">
                <a:solidFill>
                  <a:schemeClr val="accent4"/>
                </a:solidFill>
                <a:latin typeface="微软雅黑" panose="020B0503020204020204" pitchFamily="34" charset="-122"/>
                <a:ea typeface="微软雅黑" panose="020B0503020204020204" pitchFamily="34" charset="-122"/>
                <a:sym typeface="+mn-ea"/>
              </a:rPr>
              <a:t>广州白云机场：乘坐机场大巴至珠海唐家车站，搭乘出租车至北师大珠海校区约</a:t>
            </a:r>
            <a:r>
              <a:rPr lang="en-US" altLang="zh-CN" sz="1800" dirty="0">
                <a:solidFill>
                  <a:schemeClr val="accent4"/>
                </a:solidFill>
                <a:latin typeface="微软雅黑" panose="020B0503020204020204" pitchFamily="34" charset="-122"/>
                <a:ea typeface="微软雅黑" panose="020B0503020204020204" pitchFamily="34" charset="-122"/>
                <a:sym typeface="+mn-ea"/>
              </a:rPr>
              <a:t>15</a:t>
            </a:r>
            <a:r>
              <a:rPr lang="zh-CN" altLang="en-US" sz="1800" dirty="0">
                <a:solidFill>
                  <a:schemeClr val="accent4"/>
                </a:solidFill>
                <a:latin typeface="微软雅黑" panose="020B0503020204020204" pitchFamily="34" charset="-122"/>
                <a:ea typeface="微软雅黑" panose="020B0503020204020204" pitchFamily="34" charset="-122"/>
                <a:sym typeface="+mn-ea"/>
              </a:rPr>
              <a:t>分钟车程。</a:t>
            </a:r>
          </a:p>
          <a:p>
            <a:pPr marL="0" indent="0">
              <a:lnSpc>
                <a:spcPct val="150000"/>
              </a:lnSpc>
              <a:buNone/>
            </a:pPr>
            <a:r>
              <a:rPr lang="zh-CN" altLang="en-US" sz="1800" dirty="0">
                <a:solidFill>
                  <a:schemeClr val="accent4"/>
                </a:solidFill>
                <a:latin typeface="微软雅黑" panose="020B0503020204020204" pitchFamily="34" charset="-122"/>
                <a:ea typeface="微软雅黑" panose="020B0503020204020204" pitchFamily="34" charset="-122"/>
                <a:sym typeface="+mn-ea"/>
              </a:rPr>
              <a:t>      高铁广州南站：乘坐城轨至珠海唐家湾站，换乘</a:t>
            </a:r>
            <a:r>
              <a:rPr lang="en-US" altLang="zh-CN" sz="1800" dirty="0">
                <a:solidFill>
                  <a:schemeClr val="accent4"/>
                </a:solidFill>
                <a:latin typeface="微软雅黑" panose="020B0503020204020204" pitchFamily="34" charset="-122"/>
                <a:ea typeface="微软雅黑" panose="020B0503020204020204" pitchFamily="34" charset="-122"/>
                <a:sym typeface="+mn-ea"/>
              </a:rPr>
              <a:t>K3/B9/70</a:t>
            </a:r>
            <a:r>
              <a:rPr lang="zh-CN" altLang="en-US" sz="1800" dirty="0">
                <a:solidFill>
                  <a:schemeClr val="accent4"/>
                </a:solidFill>
                <a:latin typeface="微软雅黑" panose="020B0503020204020204" pitchFamily="34" charset="-122"/>
                <a:ea typeface="微软雅黑" panose="020B0503020204020204" pitchFamily="34" charset="-122"/>
                <a:sym typeface="+mn-ea"/>
              </a:rPr>
              <a:t>路至北师大。</a:t>
            </a:r>
          </a:p>
          <a:p>
            <a:pPr marL="0" indent="0">
              <a:lnSpc>
                <a:spcPct val="150000"/>
              </a:lnSpc>
              <a:buNone/>
            </a:pPr>
            <a:r>
              <a:rPr lang="zh-CN" altLang="en-US" sz="1800" dirty="0">
                <a:solidFill>
                  <a:schemeClr val="accent4"/>
                </a:solidFill>
                <a:latin typeface="微软雅黑" panose="020B0503020204020204" pitchFamily="34" charset="-122"/>
                <a:ea typeface="微软雅黑" panose="020B0503020204020204" pitchFamily="34" charset="-122"/>
                <a:sym typeface="+mn-ea"/>
              </a:rPr>
              <a:t>      珠海机场：乘坐大巴至拱北，换乘至城轨唐家湾站，换乘</a:t>
            </a:r>
            <a:r>
              <a:rPr lang="en-US" altLang="zh-CN" sz="1800" dirty="0">
                <a:solidFill>
                  <a:schemeClr val="accent4"/>
                </a:solidFill>
                <a:latin typeface="微软雅黑" panose="020B0503020204020204" pitchFamily="34" charset="-122"/>
                <a:ea typeface="微软雅黑" panose="020B0503020204020204" pitchFamily="34" charset="-122"/>
                <a:sym typeface="+mn-ea"/>
              </a:rPr>
              <a:t>K3/B9/70</a:t>
            </a:r>
            <a:r>
              <a:rPr lang="zh-CN" altLang="en-US" sz="1800" dirty="0">
                <a:solidFill>
                  <a:schemeClr val="accent4"/>
                </a:solidFill>
                <a:latin typeface="微软雅黑" panose="020B0503020204020204" pitchFamily="34" charset="-122"/>
                <a:ea typeface="微软雅黑" panose="020B0503020204020204" pitchFamily="34" charset="-122"/>
                <a:sym typeface="+mn-ea"/>
              </a:rPr>
              <a:t>路至北师大。</a:t>
            </a:r>
            <a:r>
              <a:rPr lang="zh-CN" altLang="en-US" sz="1800" dirty="0">
                <a:solidFill>
                  <a:srgbClr val="1B489D"/>
                </a:solidFill>
                <a:latin typeface="微软雅黑" panose="020B0503020204020204" pitchFamily="34" charset="-122"/>
                <a:ea typeface="微软雅黑" panose="020B0503020204020204" pitchFamily="34" charset="-122"/>
                <a:sym typeface="+mn-ea"/>
              </a:rPr>
              <a:t> </a:t>
            </a:r>
          </a:p>
          <a:p>
            <a:pPr marL="0" indent="0">
              <a:lnSpc>
                <a:spcPct val="150000"/>
              </a:lnSpc>
              <a:buNone/>
            </a:pPr>
            <a:r>
              <a:rPr lang="zh-CN" altLang="en-US" sz="1800" dirty="0">
                <a:solidFill>
                  <a:schemeClr val="accent4"/>
                </a:solidFill>
                <a:latin typeface="微软雅黑" panose="020B0503020204020204" pitchFamily="34" charset="-122"/>
                <a:ea typeface="微软雅黑" panose="020B0503020204020204" pitchFamily="34" charset="-122"/>
                <a:sym typeface="+mn-ea"/>
              </a:rPr>
              <a:t>地址：广东省珠海市香洲区唐家湾金凤路18号   </a:t>
            </a:r>
          </a:p>
          <a:p>
            <a:pPr marL="0" indent="0">
              <a:lnSpc>
                <a:spcPct val="150000"/>
              </a:lnSpc>
              <a:buNone/>
            </a:pPr>
            <a:r>
              <a:rPr lang="zh-CN" altLang="en-US" sz="1800" dirty="0">
                <a:solidFill>
                  <a:schemeClr val="accent4"/>
                </a:solidFill>
                <a:latin typeface="微软雅黑" panose="020B0503020204020204" pitchFamily="34" charset="-122"/>
                <a:ea typeface="微软雅黑" panose="020B0503020204020204" pitchFamily="34" charset="-122"/>
                <a:sym typeface="+mn-ea"/>
              </a:rPr>
              <a:t>          北京师范大学珠海校区国际交流中心</a:t>
            </a:r>
            <a:r>
              <a:rPr lang="en-US" altLang="zh-CN" sz="2400" dirty="0">
                <a:latin typeface="微软雅黑" panose="020B0503020204020204" pitchFamily="34" charset="-122"/>
                <a:ea typeface="微软雅黑" panose="020B0503020204020204" pitchFamily="34" charset="-122"/>
              </a:rPr>
              <a:t>		</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p:wheel spokes="8"/>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9698" name="Text Box 3"/>
          <p:cNvSpPr txBox="1"/>
          <p:nvPr/>
        </p:nvSpPr>
        <p:spPr>
          <a:xfrm>
            <a:off x="2005330" y="594360"/>
            <a:ext cx="5133340" cy="922020"/>
          </a:xfrm>
          <a:prstGeom prst="rect">
            <a:avLst/>
          </a:prstGeom>
          <a:noFill/>
          <a:ln w="9525">
            <a:noFill/>
          </a:ln>
        </p:spPr>
        <p:txBody>
          <a:bodyPr wrap="square" anchor="t">
            <a:spAutoFit/>
          </a:bodyPr>
          <a:lstStyle/>
          <a:p>
            <a:pPr algn="ctr"/>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rPr>
              <a:t>报名及联系方式</a:t>
            </a:r>
          </a:p>
        </p:txBody>
      </p:sp>
      <p:sp>
        <p:nvSpPr>
          <p:cNvPr id="30721" name="内容占位符 1"/>
          <p:cNvSpPr>
            <a:spLocks noGrp="1"/>
          </p:cNvSpPr>
          <p:nvPr/>
        </p:nvSpPr>
        <p:spPr>
          <a:xfrm>
            <a:off x="2238564" y="4800564"/>
            <a:ext cx="5904865" cy="1874520"/>
          </a:xfrm>
          <a:prstGeom prst="rect">
            <a:avLst/>
          </a:prstGeom>
          <a:noFill/>
          <a:ln w="9525" cap="flat" cmpd="sng">
            <a:no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t"/>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nSpc>
                <a:spcPct val="150000"/>
              </a:lnSpc>
              <a:buNone/>
            </a:pPr>
            <a:endParaRPr lang="zh-CN" altLang="en-US" sz="1800" dirty="0">
              <a:solidFill>
                <a:srgbClr val="FF0000"/>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bg1"/>
                </a:solidFill>
                <a:latin typeface="微软雅黑" panose="020B0503020204020204" pitchFamily="34" charset="-122"/>
                <a:ea typeface="微软雅黑" panose="020B0503020204020204" pitchFamily="34" charset="-122"/>
              </a:rPr>
              <a:t>联系人</a:t>
            </a:r>
            <a:r>
              <a:rPr lang="zh-CN" altLang="en-US" sz="1800" dirty="0" smtClean="0">
                <a:solidFill>
                  <a:schemeClr val="bg1"/>
                </a:solidFill>
                <a:latin typeface="微软雅黑" panose="020B0503020204020204" pitchFamily="34" charset="-122"/>
                <a:ea typeface="微软雅黑" panose="020B0503020204020204" pitchFamily="34" charset="-122"/>
              </a:rPr>
              <a:t>：文</a:t>
            </a:r>
            <a:r>
              <a:rPr lang="zh-CN" altLang="en-US" sz="1800" dirty="0">
                <a:solidFill>
                  <a:schemeClr val="bg1"/>
                </a:solidFill>
                <a:latin typeface="微软雅黑" panose="020B0503020204020204" pitchFamily="34" charset="-122"/>
                <a:ea typeface="微软雅黑" panose="020B0503020204020204" pitchFamily="34" charset="-122"/>
              </a:rPr>
              <a:t>老</a:t>
            </a:r>
            <a:r>
              <a:rPr lang="zh-CN" altLang="en-US" sz="1800" dirty="0" smtClean="0">
                <a:solidFill>
                  <a:schemeClr val="bg1"/>
                </a:solidFill>
                <a:latin typeface="微软雅黑" panose="020B0503020204020204" pitchFamily="34" charset="-122"/>
                <a:ea typeface="微软雅黑" panose="020B0503020204020204" pitchFamily="34" charset="-122"/>
              </a:rPr>
              <a:t>师、陈老师</a:t>
            </a:r>
            <a:endParaRPr lang="zh-CN" altLang="en-US" sz="1800" dirty="0">
              <a:solidFill>
                <a:schemeClr val="bg1"/>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bg1"/>
                </a:solidFill>
                <a:latin typeface="微软雅黑" panose="020B0503020204020204" pitchFamily="34" charset="-122"/>
                <a:ea typeface="微软雅黑" panose="020B0503020204020204" pitchFamily="34" charset="-122"/>
              </a:rPr>
              <a:t>联系电话</a:t>
            </a:r>
            <a:r>
              <a:rPr lang="zh-CN" altLang="en-US" sz="1800" dirty="0" smtClean="0">
                <a:solidFill>
                  <a:schemeClr val="bg1"/>
                </a:solidFill>
                <a:latin typeface="微软雅黑" panose="020B0503020204020204" pitchFamily="34" charset="-122"/>
                <a:ea typeface="微软雅黑" panose="020B0503020204020204" pitchFamily="34" charset="-122"/>
              </a:rPr>
              <a:t>：</a:t>
            </a:r>
            <a:r>
              <a:rPr lang="en-US" altLang="zh-CN" sz="1800" dirty="0" smtClean="0">
                <a:solidFill>
                  <a:schemeClr val="bg1"/>
                </a:solidFill>
                <a:latin typeface="微软雅黑" panose="020B0503020204020204" pitchFamily="34" charset="-122"/>
                <a:ea typeface="微软雅黑" panose="020B0503020204020204" pitchFamily="34" charset="-122"/>
              </a:rPr>
              <a:t>18618327296/13522005075</a:t>
            </a:r>
            <a:endParaRPr lang="en-US" altLang="zh-CN" sz="1800" dirty="0">
              <a:solidFill>
                <a:schemeClr val="bg1"/>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solidFill>
                  <a:schemeClr val="bg1"/>
                </a:solidFill>
                <a:latin typeface="微软雅黑" panose="020B0503020204020204" pitchFamily="34" charset="-122"/>
                <a:ea typeface="微软雅黑" panose="020B0503020204020204" pitchFamily="34" charset="-122"/>
              </a:rPr>
              <a:t>邮箱</a:t>
            </a:r>
            <a:r>
              <a:rPr lang="zh-CN" altLang="en-US" sz="1800" dirty="0" smtClean="0">
                <a:solidFill>
                  <a:schemeClr val="bg1"/>
                </a:solidFill>
                <a:latin typeface="微软雅黑" panose="020B0503020204020204" pitchFamily="34" charset="-122"/>
                <a:ea typeface="微软雅黑" panose="020B0503020204020204" pitchFamily="34" charset="-122"/>
              </a:rPr>
              <a:t>：</a:t>
            </a:r>
            <a:r>
              <a:rPr lang="en-US" altLang="zh-CN" sz="1800" dirty="0" smtClean="0">
                <a:solidFill>
                  <a:schemeClr val="bg1"/>
                </a:solidFill>
                <a:latin typeface="Arial" panose="020B0604020202020204" pitchFamily="34" charset="0"/>
                <a:ea typeface="微软雅黑" panose="020B0503020204020204" pitchFamily="34" charset="-122"/>
                <a:cs typeface="Arial" panose="020B0604020202020204" pitchFamily="34" charset="0"/>
              </a:rPr>
              <a:t>wenwuliwen@bnu.edu.cn/congchen@bnu.edu.cn</a:t>
            </a:r>
            <a:r>
              <a:rPr lang="en-US" altLang="zh-CN" sz="1800" dirty="0">
                <a:solidFill>
                  <a:srgbClr val="FF0000"/>
                </a:solidFill>
                <a:latin typeface="微软雅黑" panose="020B0503020204020204" pitchFamily="34" charset="-122"/>
                <a:ea typeface="微软雅黑" panose="020B0503020204020204" pitchFamily="34" charset="-122"/>
              </a:rPr>
              <a:t>	</a:t>
            </a:r>
            <a:r>
              <a:rPr lang="en-US" altLang="zh-CN" sz="2400" dirty="0">
                <a:solidFill>
                  <a:srgbClr val="FF0000"/>
                </a:solidFill>
                <a:latin typeface="微软雅黑" panose="020B0503020204020204" pitchFamily="34" charset="-122"/>
                <a:ea typeface="微软雅黑" panose="020B0503020204020204" pitchFamily="34" charset="-122"/>
              </a:rPr>
              <a:t>	</a:t>
            </a:r>
          </a:p>
        </p:txBody>
      </p:sp>
      <p:pic>
        <p:nvPicPr>
          <p:cNvPr id="2" name="图片 1"/>
          <p:cNvPicPr>
            <a:picLocks noChangeAspect="1"/>
          </p:cNvPicPr>
          <p:nvPr/>
        </p:nvPicPr>
        <p:blipFill>
          <a:blip r:embed="rId3"/>
          <a:stretch>
            <a:fillRect/>
          </a:stretch>
        </p:blipFill>
        <p:spPr>
          <a:xfrm>
            <a:off x="3352800" y="1555750"/>
            <a:ext cx="2438400" cy="2438400"/>
          </a:xfrm>
          <a:prstGeom prst="rect">
            <a:avLst/>
          </a:prstGeom>
        </p:spPr>
      </p:pic>
      <p:sp>
        <p:nvSpPr>
          <p:cNvPr id="3" name="文本框 2"/>
          <p:cNvSpPr txBox="1"/>
          <p:nvPr/>
        </p:nvSpPr>
        <p:spPr>
          <a:xfrm>
            <a:off x="2608828" y="4267178"/>
            <a:ext cx="3895090" cy="460375"/>
          </a:xfrm>
          <a:prstGeom prst="rect">
            <a:avLst/>
          </a:prstGeom>
          <a:noFill/>
        </p:spPr>
        <p:txBody>
          <a:bodyPr wrap="square" rtlCol="0">
            <a:spAutoFit/>
          </a:bodyPr>
          <a:lstStyle/>
          <a:p>
            <a:pPr algn="ctr"/>
            <a:r>
              <a:rPr lang="zh-CN" altLang="en-US" sz="2400" b="1">
                <a:solidFill>
                  <a:srgbClr val="FF0000"/>
                </a:solidFill>
                <a:latin typeface="微软雅黑" panose="020B0503020204020204" pitchFamily="34" charset="-122"/>
                <a:ea typeface="微软雅黑" panose="020B0503020204020204" pitchFamily="34" charset="-122"/>
              </a:rPr>
              <a:t>请扫描上方二维码报名</a:t>
            </a: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
          <p:cNvSpPr txBox="1"/>
          <p:nvPr/>
        </p:nvSpPr>
        <p:spPr>
          <a:xfrm>
            <a:off x="5257800" y="1822450"/>
            <a:ext cx="2522538" cy="4191000"/>
          </a:xfrm>
          <a:prstGeom prst="rect">
            <a:avLst/>
          </a:prstGeom>
          <a:solidFill>
            <a:srgbClr val="1A4C98"/>
          </a:solidFill>
          <a:ln w="9525">
            <a:noFill/>
          </a:ln>
        </p:spPr>
        <p:txBody>
          <a:bodyPr lIns="90170" tIns="46990" rIns="90170" bIns="46990" anchor="ctr"/>
          <a:lstStyle/>
          <a:p>
            <a:pPr marL="571500" indent="-571500" algn="ctr">
              <a:lnSpc>
                <a:spcPct val="120000"/>
              </a:lnSpc>
              <a:buAutoNum type="ea1JpnChsDbPeriod"/>
            </a:pPr>
            <a:r>
              <a:rPr lang="zh-CN" altLang="en-US" sz="2800" b="1" dirty="0">
                <a:solidFill>
                  <a:schemeClr val="bg1"/>
                </a:solidFill>
                <a:latin typeface="微软雅黑" panose="020B0503020204020204" pitchFamily="34" charset="-122"/>
                <a:ea typeface="微软雅黑" panose="020B0503020204020204" pitchFamily="34" charset="-122"/>
              </a:rPr>
              <a:t>论坛概况</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571500" indent="-571500" algn="ctr">
              <a:lnSpc>
                <a:spcPct val="120000"/>
              </a:lnSpc>
              <a:buAutoNum type="ea1JpnChsDbPeriod"/>
            </a:pPr>
            <a:r>
              <a:rPr lang="zh-CN" altLang="en-US" sz="2800" b="1" dirty="0">
                <a:solidFill>
                  <a:schemeClr val="bg1"/>
                </a:solidFill>
                <a:latin typeface="微软雅黑" panose="020B0503020204020204" pitchFamily="34" charset="-122"/>
                <a:ea typeface="微软雅黑" panose="020B0503020204020204" pitchFamily="34" charset="-122"/>
              </a:rPr>
              <a:t>论坛日程</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571500" indent="-571500" algn="ctr">
              <a:lnSpc>
                <a:spcPct val="120000"/>
              </a:lnSpc>
              <a:buAutoNum type="ea1JpnChsDbPeriod"/>
            </a:pPr>
            <a:r>
              <a:rPr lang="zh-CN" altLang="en-US" sz="2800" b="1" dirty="0">
                <a:solidFill>
                  <a:schemeClr val="bg1"/>
                </a:solidFill>
                <a:latin typeface="微软雅黑" panose="020B0503020204020204" pitchFamily="34" charset="-122"/>
                <a:ea typeface="微软雅黑" panose="020B0503020204020204" pitchFamily="34" charset="-122"/>
              </a:rPr>
              <a:t>特邀专家</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571500" indent="-571500" algn="ctr">
              <a:lnSpc>
                <a:spcPct val="120000"/>
              </a:lnSpc>
              <a:buAutoNum type="ea1JpnChsDbPeriod"/>
            </a:pPr>
            <a:r>
              <a:rPr lang="zh-CN" altLang="en-US" sz="2800" b="1" dirty="0">
                <a:solidFill>
                  <a:schemeClr val="bg1"/>
                </a:solidFill>
                <a:latin typeface="微软雅黑" panose="020B0503020204020204" pitchFamily="34" charset="-122"/>
                <a:ea typeface="微软雅黑" panose="020B0503020204020204" pitchFamily="34" charset="-122"/>
              </a:rPr>
              <a:t>材料征集</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571500" indent="-571500" algn="ctr">
              <a:lnSpc>
                <a:spcPct val="120000"/>
              </a:lnSpc>
              <a:buAutoNum type="ea1JpnChsDbPeriod"/>
            </a:pPr>
            <a:r>
              <a:rPr lang="zh-CN" altLang="en-US" sz="2800" b="1" dirty="0">
                <a:solidFill>
                  <a:schemeClr val="bg1"/>
                </a:solidFill>
                <a:latin typeface="微软雅黑" panose="020B0503020204020204" pitchFamily="34" charset="-122"/>
                <a:ea typeface="微软雅黑" panose="020B0503020204020204" pitchFamily="34" charset="-122"/>
              </a:rPr>
              <a:t>交通食宿</a:t>
            </a:r>
            <a:endParaRPr lang="en-US" altLang="zh-CN" sz="2800" b="1" dirty="0">
              <a:solidFill>
                <a:schemeClr val="bg1"/>
              </a:solidFill>
              <a:latin typeface="微软雅黑" panose="020B0503020204020204" pitchFamily="34" charset="-122"/>
              <a:ea typeface="微软雅黑" panose="020B0503020204020204" pitchFamily="34" charset="-122"/>
            </a:endParaRPr>
          </a:p>
          <a:p>
            <a:pPr marL="571500" indent="-571500" algn="ctr">
              <a:lnSpc>
                <a:spcPct val="120000"/>
              </a:lnSpc>
              <a:buAutoNum type="ea1JpnChsDbPeriod"/>
            </a:pPr>
            <a:r>
              <a:rPr lang="zh-CN" altLang="en-US" sz="2800" b="1" dirty="0">
                <a:solidFill>
                  <a:schemeClr val="bg1"/>
                </a:solidFill>
                <a:latin typeface="微软雅黑" panose="020B0503020204020204" pitchFamily="34" charset="-122"/>
                <a:ea typeface="微软雅黑" panose="020B0503020204020204" pitchFamily="34" charset="-122"/>
              </a:rPr>
              <a:t>联系方式</a:t>
            </a:r>
          </a:p>
        </p:txBody>
      </p:sp>
      <p:pic>
        <p:nvPicPr>
          <p:cNvPr id="5123" name="Picture 4"/>
          <p:cNvPicPr>
            <a:picLocks noChangeAspect="1"/>
          </p:cNvPicPr>
          <p:nvPr/>
        </p:nvPicPr>
        <p:blipFill>
          <a:blip r:embed="rId2"/>
          <a:stretch>
            <a:fillRect/>
          </a:stretch>
        </p:blipFill>
        <p:spPr>
          <a:xfrm>
            <a:off x="152400" y="1525588"/>
            <a:ext cx="4876800" cy="4513262"/>
          </a:xfrm>
          <a:prstGeom prst="rect">
            <a:avLst/>
          </a:prstGeom>
          <a:noFill/>
          <a:ln w="9525">
            <a:noFill/>
          </a:ln>
        </p:spPr>
      </p:pic>
    </p:spTree>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3"/>
          <p:cNvSpPr txBox="1"/>
          <p:nvPr/>
        </p:nvSpPr>
        <p:spPr>
          <a:xfrm>
            <a:off x="3233419" y="433069"/>
            <a:ext cx="2971800" cy="914400"/>
          </a:xfrm>
          <a:prstGeom prst="rect">
            <a:avLst/>
          </a:prstGeom>
          <a:noFill/>
          <a:ln w="9525">
            <a:noFill/>
          </a:ln>
        </p:spPr>
        <p:txBody>
          <a:bodyPr anchor="t">
            <a:spAutoFit/>
            <a:scene3d>
              <a:camera prst="orthographicFront"/>
              <a:lightRig rig="threePt" dir="t"/>
            </a:scene3d>
          </a:bodyPr>
          <a:lstStyle/>
          <a:p>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cs typeface="+mn-cs"/>
              </a:rPr>
              <a:t>论坛概况</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截图20191105162513"/>
          <p:cNvPicPr>
            <a:picLocks noChangeAspect="1"/>
          </p:cNvPicPr>
          <p:nvPr/>
        </p:nvPicPr>
        <p:blipFill>
          <a:blip r:embed="rId2"/>
          <a:stretch>
            <a:fillRect/>
          </a:stretch>
        </p:blipFill>
        <p:spPr>
          <a:xfrm>
            <a:off x="899795" y="2350770"/>
            <a:ext cx="3510280" cy="4200525"/>
          </a:xfrm>
          <a:prstGeom prst="rect">
            <a:avLst/>
          </a:prstGeom>
        </p:spPr>
      </p:pic>
      <p:sp>
        <p:nvSpPr>
          <p:cNvPr id="7169" name="Rectangle 10"/>
          <p:cNvSpPr/>
          <p:nvPr/>
        </p:nvSpPr>
        <p:spPr>
          <a:xfrm>
            <a:off x="4151630" y="534670"/>
            <a:ext cx="5029200" cy="6492875"/>
          </a:xfrm>
          <a:prstGeom prst="rect">
            <a:avLst/>
          </a:prstGeom>
          <a:noFill/>
          <a:ln w="9525">
            <a:noFill/>
          </a:ln>
        </p:spPr>
        <p:txBody>
          <a:bodyPr anchor="ctr">
            <a:spAutoFit/>
          </a:bodyPr>
          <a:lstStyle/>
          <a:p>
            <a:pPr indent="406400">
              <a:lnSpc>
                <a:spcPct val="200000"/>
              </a:lnSpc>
            </a:pPr>
            <a:r>
              <a:rPr lang="zh-CN" altLang="en-US" sz="1600" b="1" dirty="0">
                <a:solidFill>
                  <a:srgbClr val="1A4C98"/>
                </a:solidFill>
                <a:latin typeface="微软雅黑" panose="020B0503020204020204" pitchFamily="34" charset="-122"/>
                <a:ea typeface="微软雅黑" panose="020B0503020204020204" pitchFamily="34" charset="-122"/>
              </a:rPr>
              <a:t>论坛名称</a:t>
            </a:r>
            <a:r>
              <a:rPr lang="zh-CN" altLang="en-US" sz="1600" b="1" dirty="0" smtClean="0">
                <a:solidFill>
                  <a:srgbClr val="1A4C98"/>
                </a:solidFill>
                <a:latin typeface="微软雅黑" panose="020B0503020204020204" pitchFamily="34" charset="-122"/>
                <a:ea typeface="微软雅黑" panose="020B0503020204020204" pitchFamily="34" charset="-122"/>
              </a:rPr>
              <a:t>：</a:t>
            </a:r>
            <a:r>
              <a:rPr lang="en-US" altLang="zh-CN" sz="1600" dirty="0" smtClean="0">
                <a:latin typeface="微软雅黑" panose="020B0503020204020204" pitchFamily="34" charset="-122"/>
                <a:ea typeface="微软雅黑" panose="020B0503020204020204" pitchFamily="34" charset="-122"/>
              </a:rPr>
              <a:t>2020</a:t>
            </a:r>
            <a:r>
              <a:rPr lang="zh-CN" altLang="en-US" sz="1600" dirty="0" smtClean="0">
                <a:latin typeface="微软雅黑" panose="020B0503020204020204" pitchFamily="34" charset="-122"/>
                <a:ea typeface="微软雅黑" panose="020B0503020204020204" pitchFamily="34" charset="-122"/>
              </a:rPr>
              <a:t>第</a:t>
            </a:r>
            <a:r>
              <a:rPr lang="zh-CN" altLang="en-US" sz="1600" dirty="0">
                <a:latin typeface="微软雅黑" panose="020B0503020204020204" pitchFamily="34" charset="-122"/>
                <a:ea typeface="微软雅黑" panose="020B0503020204020204" pitchFamily="34" charset="-122"/>
              </a:rPr>
              <a:t>二届粤港澳大湾区环境生态                           </a:t>
            </a:r>
          </a:p>
          <a:p>
            <a:pPr indent="406400">
              <a:lnSpc>
                <a:spcPct val="200000"/>
              </a:lnSpc>
            </a:pPr>
            <a:r>
              <a:rPr lang="zh-CN" altLang="en-US" sz="1600" dirty="0">
                <a:latin typeface="微软雅黑" panose="020B0503020204020204" pitchFamily="34" charset="-122"/>
                <a:ea typeface="微软雅黑" panose="020B0503020204020204" pitchFamily="34" charset="-122"/>
              </a:rPr>
              <a:t>                 青年博士论坛</a:t>
            </a:r>
          </a:p>
          <a:p>
            <a:pPr indent="406400">
              <a:lnSpc>
                <a:spcPct val="200000"/>
              </a:lnSpc>
            </a:pPr>
            <a:r>
              <a:rPr lang="zh-CN" altLang="en-US" sz="1600" b="1" dirty="0">
                <a:solidFill>
                  <a:srgbClr val="1A4C98"/>
                </a:solidFill>
                <a:latin typeface="微软雅黑" panose="020B0503020204020204" pitchFamily="34" charset="-122"/>
                <a:ea typeface="微软雅黑" panose="020B0503020204020204" pitchFamily="34" charset="-122"/>
              </a:rPr>
              <a:t>论坛主题：</a:t>
            </a:r>
            <a:r>
              <a:rPr lang="zh-CN" altLang="en-US" sz="1600" dirty="0">
                <a:solidFill>
                  <a:schemeClr val="tx1"/>
                </a:solidFill>
                <a:latin typeface="微软雅黑" panose="020B0503020204020204" pitchFamily="34" charset="-122"/>
                <a:ea typeface="微软雅黑" panose="020B0503020204020204" pitchFamily="34" charset="-122"/>
              </a:rPr>
              <a:t>城市化背景下</a:t>
            </a:r>
            <a:r>
              <a:rPr lang="zh-CN" altLang="en-US" sz="1600" dirty="0">
                <a:latin typeface="微软雅黑" panose="020B0503020204020204" pitchFamily="34" charset="-122"/>
                <a:ea typeface="微软雅黑" panose="020B0503020204020204" pitchFamily="34" charset="-122"/>
              </a:rPr>
              <a:t>生态环境的保护与修复</a:t>
            </a:r>
            <a:endParaRPr lang="zh-CN" altLang="en-US" sz="1600" b="1" dirty="0">
              <a:solidFill>
                <a:srgbClr val="1A4C98"/>
              </a:solidFill>
              <a:latin typeface="微软雅黑" panose="020B0503020204020204" pitchFamily="34" charset="-122"/>
              <a:ea typeface="微软雅黑" panose="020B0503020204020204" pitchFamily="34" charset="-122"/>
            </a:endParaRPr>
          </a:p>
          <a:p>
            <a:pPr indent="406400">
              <a:lnSpc>
                <a:spcPct val="200000"/>
              </a:lnSpc>
            </a:pPr>
            <a:r>
              <a:rPr lang="zh-CN" altLang="en-US" sz="1600" b="1" dirty="0">
                <a:solidFill>
                  <a:srgbClr val="1A4C98"/>
                </a:solidFill>
                <a:latin typeface="微软雅黑" panose="020B0503020204020204" pitchFamily="34" charset="-122"/>
                <a:ea typeface="微软雅黑" panose="020B0503020204020204" pitchFamily="34" charset="-122"/>
              </a:rPr>
              <a:t>主办单位：</a:t>
            </a:r>
            <a:r>
              <a:rPr lang="zh-CN" altLang="en-US" sz="1600" dirty="0">
                <a:latin typeface="微软雅黑" panose="020B0503020204020204" pitchFamily="34" charset="-122"/>
                <a:ea typeface="微软雅黑" panose="020B0503020204020204" pitchFamily="34" charset="-122"/>
              </a:rPr>
              <a:t>北京师范大学自然科学高等研究院</a:t>
            </a:r>
            <a:r>
              <a:rPr lang="en-US" altLang="zh-CN" sz="1600" dirty="0">
                <a:latin typeface="微软雅黑" panose="020B0503020204020204" pitchFamily="34" charset="-122"/>
                <a:ea typeface="微软雅黑" panose="020B0503020204020204" pitchFamily="34" charset="-122"/>
              </a:rPr>
              <a:t>-</a:t>
            </a:r>
          </a:p>
          <a:p>
            <a:pPr indent="406400">
              <a:lnSpc>
                <a:spcPct val="200000"/>
              </a:lnSpc>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流域环境生态工程研发中心 </a:t>
            </a:r>
          </a:p>
          <a:p>
            <a:pPr indent="406400">
              <a:lnSpc>
                <a:spcPct val="200000"/>
              </a:lnSpc>
            </a:pPr>
            <a:r>
              <a:rPr lang="zh-CN" altLang="en-US" sz="1600" dirty="0">
                <a:latin typeface="微软雅黑" panose="020B0503020204020204" pitchFamily="34" charset="-122"/>
                <a:ea typeface="微软雅黑" panose="020B0503020204020204" pitchFamily="34" charset="-122"/>
                <a:sym typeface="+mn-ea"/>
              </a:rPr>
              <a:t>                 北京师范大学环境学院</a:t>
            </a:r>
            <a:r>
              <a:rPr lang="zh-CN" altLang="en-US" sz="1600" dirty="0">
                <a:latin typeface="微软雅黑" panose="020B0503020204020204" pitchFamily="34" charset="-122"/>
                <a:ea typeface="微软雅黑" panose="020B0503020204020204" pitchFamily="34" charset="-122"/>
              </a:rPr>
              <a:t>                                                                                                                                          </a:t>
            </a:r>
          </a:p>
          <a:p>
            <a:pPr indent="406400">
              <a:lnSpc>
                <a:spcPct val="200000"/>
              </a:lnSpc>
            </a:pPr>
            <a:r>
              <a:rPr lang="zh-CN" altLang="en-US" sz="1600" b="1" dirty="0">
                <a:solidFill>
                  <a:srgbClr val="1A4C98"/>
                </a:solidFill>
                <a:latin typeface="微软雅黑" panose="020B0503020204020204" pitchFamily="34" charset="-122"/>
                <a:ea typeface="微软雅黑" panose="020B0503020204020204" pitchFamily="34" charset="-122"/>
              </a:rPr>
              <a:t>会议时间：</a:t>
            </a:r>
            <a:r>
              <a:rPr lang="en-US" altLang="zh-CN" sz="1600" dirty="0">
                <a:latin typeface="微软雅黑" panose="020B0503020204020204" pitchFamily="34" charset="-122"/>
                <a:ea typeface="微软雅黑" panose="020B0503020204020204" pitchFamily="34" charset="-122"/>
              </a:rPr>
              <a:t>2020</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smtClean="0">
                <a:latin typeface="微软雅黑" panose="020B0503020204020204" pitchFamily="34" charset="-122"/>
                <a:ea typeface="微软雅黑" panose="020B0503020204020204" pitchFamily="34" charset="-122"/>
              </a:rPr>
              <a:t>月</a:t>
            </a:r>
            <a:r>
              <a:rPr lang="en-US" altLang="zh-CN" sz="1600" dirty="0" smtClean="0">
                <a:latin typeface="微软雅黑" panose="020B0503020204020204" pitchFamily="34" charset="-122"/>
                <a:ea typeface="微软雅黑" panose="020B0503020204020204" pitchFamily="34" charset="-122"/>
              </a:rPr>
              <a:t>22</a:t>
            </a:r>
            <a:r>
              <a:rPr lang="en-US" altLang="zh-CN" sz="1600" dirty="0" smtClean="0">
                <a:latin typeface="微软雅黑" panose="020B0503020204020204" pitchFamily="34" charset="-122"/>
                <a:ea typeface="微软雅黑" panose="020B0503020204020204" pitchFamily="34" charset="-122"/>
              </a:rPr>
              <a:t>-24</a:t>
            </a:r>
            <a:r>
              <a:rPr lang="zh-CN" altLang="en-US" sz="1600" dirty="0" smtClean="0">
                <a:latin typeface="微软雅黑" panose="020B0503020204020204" pitchFamily="34" charset="-122"/>
                <a:ea typeface="微软雅黑" panose="020B0503020204020204" pitchFamily="34" charset="-122"/>
              </a:rPr>
              <a:t>日</a:t>
            </a:r>
            <a:r>
              <a:rPr lang="zh-CN" altLang="en-US" sz="1600" b="1" dirty="0">
                <a:solidFill>
                  <a:schemeClr val="bg1"/>
                </a:solidFill>
                <a:latin typeface="微软雅黑" panose="020B0503020204020204" pitchFamily="34" charset="-122"/>
                <a:ea typeface="微软雅黑" panose="020B0503020204020204" pitchFamily="34" charset="-122"/>
              </a:rPr>
              <a:t>： ：        </a:t>
            </a:r>
            <a:endParaRPr lang="zh-CN" altLang="en-US" sz="1600" dirty="0">
              <a:latin typeface="微软雅黑" panose="020B0503020204020204" pitchFamily="34" charset="-122"/>
              <a:ea typeface="微软雅黑" panose="020B0503020204020204" pitchFamily="34" charset="-122"/>
            </a:endParaRPr>
          </a:p>
          <a:p>
            <a:pPr indent="406400">
              <a:lnSpc>
                <a:spcPct val="200000"/>
              </a:lnSpc>
            </a:pPr>
            <a:r>
              <a:rPr lang="zh-CN" altLang="en-US" sz="1600" b="1" dirty="0">
                <a:solidFill>
                  <a:srgbClr val="1A4C98"/>
                </a:solidFill>
                <a:latin typeface="微软雅黑" panose="020B0503020204020204" pitchFamily="34" charset="-122"/>
                <a:ea typeface="微软雅黑" panose="020B0503020204020204" pitchFamily="34" charset="-122"/>
              </a:rPr>
              <a:t>会议地点：</a:t>
            </a:r>
            <a:r>
              <a:rPr lang="zh-CN" altLang="en-US" sz="1600" dirty="0">
                <a:solidFill>
                  <a:schemeClr val="accent4"/>
                </a:solidFill>
                <a:latin typeface="微软雅黑" panose="020B0503020204020204" pitchFamily="34" charset="-122"/>
                <a:ea typeface="微软雅黑" panose="020B0503020204020204" pitchFamily="34" charset="-122"/>
              </a:rPr>
              <a:t>北京师范大学珠海校区</a:t>
            </a:r>
            <a:r>
              <a:rPr lang="en-US" altLang="zh-CN" sz="1600" dirty="0">
                <a:solidFill>
                  <a:schemeClr val="accent4"/>
                </a:solidFill>
                <a:latin typeface="微软雅黑" panose="020B0503020204020204" pitchFamily="34" charset="-122"/>
                <a:ea typeface="微软雅黑" panose="020B0503020204020204" pitchFamily="34" charset="-122"/>
              </a:rPr>
              <a:t>-</a:t>
            </a:r>
            <a:endParaRPr lang="zh-CN" altLang="en-US" sz="1600" dirty="0">
              <a:solidFill>
                <a:schemeClr val="accent4"/>
              </a:solidFill>
              <a:latin typeface="微软雅黑" panose="020B0503020204020204" pitchFamily="34" charset="-122"/>
              <a:ea typeface="微软雅黑" panose="020B0503020204020204" pitchFamily="34" charset="-122"/>
            </a:endParaRPr>
          </a:p>
          <a:p>
            <a:pPr marL="914400" lvl="2" indent="406400">
              <a:lnSpc>
                <a:spcPct val="200000"/>
              </a:lnSpc>
              <a:buNone/>
            </a:pPr>
            <a:r>
              <a:rPr lang="zh-CN" altLang="en-US" sz="1600" dirty="0">
                <a:solidFill>
                  <a:srgbClr val="1A4C98"/>
                </a:solidFill>
                <a:latin typeface="微软雅黑" panose="020B0503020204020204" pitchFamily="34" charset="-122"/>
                <a:ea typeface="微软雅黑" panose="020B0503020204020204" pitchFamily="34" charset="-122"/>
              </a:rPr>
              <a:t>  </a:t>
            </a:r>
            <a:r>
              <a:rPr lang="zh-CN" altLang="en-US" sz="1600" dirty="0">
                <a:solidFill>
                  <a:schemeClr val="accent4"/>
                </a:solidFill>
                <a:latin typeface="微软雅黑" panose="020B0503020204020204" pitchFamily="34" charset="-122"/>
                <a:ea typeface="微软雅黑" panose="020B0503020204020204" pitchFamily="34" charset="-122"/>
              </a:rPr>
              <a:t>国际交流中心</a:t>
            </a:r>
          </a:p>
          <a:p>
            <a:pPr indent="406400">
              <a:lnSpc>
                <a:spcPct val="200000"/>
              </a:lnSpc>
            </a:pPr>
            <a:r>
              <a:rPr lang="zh-CN" altLang="en-US" sz="1600" b="1" dirty="0">
                <a:solidFill>
                  <a:srgbClr val="1A4C98"/>
                </a:solidFill>
                <a:latin typeface="微软雅黑" panose="020B0503020204020204" pitchFamily="34" charset="-122"/>
                <a:ea typeface="微软雅黑" panose="020B0503020204020204" pitchFamily="34" charset="-122"/>
                <a:sym typeface="+mn-ea"/>
              </a:rPr>
              <a:t>会议形式：</a:t>
            </a:r>
            <a:r>
              <a:rPr lang="zh-CN" altLang="en-US" sz="1600" dirty="0">
                <a:solidFill>
                  <a:schemeClr val="tx1"/>
                </a:solidFill>
                <a:latin typeface="微软雅黑" panose="020B0503020204020204" pitchFamily="34" charset="-122"/>
                <a:ea typeface="微软雅黑" panose="020B0503020204020204" pitchFamily="34" charset="-122"/>
                <a:sym typeface="+mn-ea"/>
              </a:rPr>
              <a:t>本次论</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坛</a:t>
            </a:r>
            <a:r>
              <a:rPr lang="zh-CN" altLang="en-US" sz="1600" dirty="0">
                <a:latin typeface="微软雅黑" panose="020B0503020204020204" pitchFamily="34" charset="-122"/>
                <a:ea typeface="微软雅黑" panose="020B0503020204020204" pitchFamily="34" charset="-122"/>
                <a:sym typeface="+mn-ea"/>
              </a:rPr>
              <a:t>将</a:t>
            </a:r>
            <a:r>
              <a:rPr lang="zh-CN" altLang="en-US" sz="1600" dirty="0" smtClean="0">
                <a:solidFill>
                  <a:schemeClr val="tx1"/>
                </a:solidFill>
                <a:latin typeface="微软雅黑" panose="020B0503020204020204" pitchFamily="34" charset="-122"/>
                <a:ea typeface="微软雅黑" panose="020B0503020204020204" pitchFamily="34" charset="-122"/>
                <a:sym typeface="+mn-ea"/>
              </a:rPr>
              <a:t>采</a:t>
            </a:r>
            <a:r>
              <a:rPr lang="zh-CN" altLang="en-US" sz="1600" dirty="0">
                <a:solidFill>
                  <a:schemeClr val="tx1"/>
                </a:solidFill>
                <a:latin typeface="微软雅黑" panose="020B0503020204020204" pitchFamily="34" charset="-122"/>
                <a:ea typeface="微软雅黑" panose="020B0503020204020204" pitchFamily="34" charset="-122"/>
                <a:sym typeface="+mn-ea"/>
              </a:rPr>
              <a:t>用线上与线下结合的</a:t>
            </a:r>
          </a:p>
          <a:p>
            <a:pPr indent="406400">
              <a:lnSpc>
                <a:spcPct val="20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                 方式，线下参会人员须符合学校的</a:t>
            </a:r>
          </a:p>
          <a:p>
            <a:pPr indent="406400">
              <a:lnSpc>
                <a:spcPct val="200000"/>
              </a:lnSpc>
            </a:pPr>
            <a:r>
              <a:rPr lang="zh-CN" altLang="en-US" sz="1600" dirty="0">
                <a:solidFill>
                  <a:schemeClr val="tx1"/>
                </a:solidFill>
                <a:latin typeface="微软雅黑" panose="020B0503020204020204" pitchFamily="34" charset="-122"/>
                <a:ea typeface="微软雅黑" panose="020B0503020204020204" pitchFamily="34" charset="-122"/>
                <a:sym typeface="+mn-ea"/>
              </a:rPr>
              <a:t>                防疫要求（具体请留意后续会议通知）</a:t>
            </a:r>
            <a:endParaRPr lang="en-US" altLang="zh-CN" sz="1600" dirty="0">
              <a:solidFill>
                <a:schemeClr val="tx1"/>
              </a:solidFill>
              <a:latin typeface="微软雅黑" panose="020B0503020204020204" pitchFamily="34" charset="-122"/>
              <a:ea typeface="微软雅黑" panose="020B0503020204020204" pitchFamily="34" charset="-122"/>
            </a:endParaRPr>
          </a:p>
          <a:p>
            <a:pPr indent="406400"/>
            <a:endParaRPr lang="en-US" altLang="zh-CN" sz="1600" dirty="0">
              <a:latin typeface="微软雅黑" panose="020B0503020204020204" pitchFamily="34" charset="-122"/>
              <a:ea typeface="微软雅黑" panose="020B0503020204020204" pitchFamily="34" charset="-122"/>
            </a:endParaRPr>
          </a:p>
          <a:p>
            <a:pPr indent="406400"/>
            <a:endParaRPr lang="zh-CN" altLang="en-US" sz="1600" dirty="0">
              <a:latin typeface="微软雅黑" panose="020B0503020204020204" pitchFamily="34" charset="-122"/>
              <a:ea typeface="微软雅黑" panose="020B0503020204020204" pitchFamily="34" charset="-122"/>
            </a:endParaRPr>
          </a:p>
        </p:txBody>
      </p:sp>
      <p:pic>
        <p:nvPicPr>
          <p:cNvPr id="7174" name="Picture 7" descr="12"/>
          <p:cNvPicPr>
            <a:picLocks noChangeAspect="1"/>
          </p:cNvPicPr>
          <p:nvPr/>
        </p:nvPicPr>
        <p:blipFill>
          <a:blip r:embed="rId3"/>
          <a:stretch>
            <a:fillRect/>
          </a:stretch>
        </p:blipFill>
        <p:spPr>
          <a:xfrm>
            <a:off x="0" y="1525588"/>
            <a:ext cx="2362200" cy="1304925"/>
          </a:xfrm>
          <a:prstGeom prst="rect">
            <a:avLst/>
          </a:prstGeom>
          <a:noFill/>
          <a:ln w="9525">
            <a:noFill/>
          </a:ln>
        </p:spPr>
      </p:pic>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12"/>
          <p:cNvPicPr>
            <a:picLocks noChangeAspect="1"/>
          </p:cNvPicPr>
          <p:nvPr/>
        </p:nvPicPr>
        <p:blipFill>
          <a:blip r:embed="rId2"/>
          <a:stretch>
            <a:fillRect/>
          </a:stretch>
        </p:blipFill>
        <p:spPr>
          <a:xfrm>
            <a:off x="0" y="1525588"/>
            <a:ext cx="2362200" cy="1304925"/>
          </a:xfrm>
          <a:prstGeom prst="rect">
            <a:avLst/>
          </a:prstGeom>
          <a:noFill/>
          <a:ln w="9525">
            <a:noFill/>
          </a:ln>
        </p:spPr>
      </p:pic>
      <p:sp>
        <p:nvSpPr>
          <p:cNvPr id="8194" name="Text Box 9"/>
          <p:cNvSpPr txBox="1"/>
          <p:nvPr/>
        </p:nvSpPr>
        <p:spPr>
          <a:xfrm>
            <a:off x="1981200" y="2209800"/>
            <a:ext cx="6862763" cy="953135"/>
          </a:xfrm>
          <a:prstGeom prst="rect">
            <a:avLst/>
          </a:prstGeom>
          <a:noFill/>
          <a:ln w="9525">
            <a:noFill/>
          </a:ln>
        </p:spPr>
        <p:txBody>
          <a:bodyPr wrap="square" anchor="t">
            <a:spAutoFit/>
          </a:bodyPr>
          <a:lstStyle/>
          <a:p>
            <a:pPr>
              <a:spcBef>
                <a:spcPct val="50000"/>
              </a:spcBef>
            </a:pPr>
            <a:r>
              <a:rPr lang="zh-CN" altLang="en-US" sz="2800" dirty="0">
                <a:solidFill>
                  <a:srgbClr val="1B489D"/>
                </a:solidFill>
                <a:latin typeface="Arial" panose="020B0604020202020204" pitchFamily="34" charset="0"/>
                <a:ea typeface="微软雅黑" panose="020B0503020204020204" pitchFamily="34" charset="-122"/>
              </a:rPr>
              <a:t>北京师范大学自然科学高等研究院</a:t>
            </a:r>
            <a:r>
              <a:rPr lang="en-US" altLang="zh-CN" sz="2800" dirty="0">
                <a:solidFill>
                  <a:srgbClr val="1B489D"/>
                </a:solidFill>
                <a:latin typeface="Arial" panose="020B0604020202020204" pitchFamily="34" charset="0"/>
                <a:ea typeface="微软雅黑" panose="020B0503020204020204" pitchFamily="34" charset="-122"/>
              </a:rPr>
              <a:t>-</a:t>
            </a:r>
            <a:r>
              <a:rPr lang="zh-CN" altLang="en-US" sz="2800" dirty="0">
                <a:solidFill>
                  <a:srgbClr val="1B489D"/>
                </a:solidFill>
                <a:latin typeface="Arial" panose="020B0604020202020204" pitchFamily="34" charset="0"/>
                <a:ea typeface="微软雅黑" panose="020B0503020204020204" pitchFamily="34" charset="-122"/>
              </a:rPr>
              <a:t>流域环境生态工程研发中心介绍</a:t>
            </a:r>
          </a:p>
        </p:txBody>
      </p:sp>
      <p:sp>
        <p:nvSpPr>
          <p:cNvPr id="8195" name="Rectangle 11"/>
          <p:cNvSpPr/>
          <p:nvPr/>
        </p:nvSpPr>
        <p:spPr>
          <a:xfrm>
            <a:off x="1295400" y="2819400"/>
            <a:ext cx="7010400" cy="990600"/>
          </a:xfrm>
          <a:prstGeom prst="rect">
            <a:avLst/>
          </a:prstGeom>
          <a:noFill/>
          <a:ln w="9525">
            <a:noFill/>
          </a:ln>
        </p:spPr>
        <p:txBody>
          <a:bodyPr anchor="t">
            <a:spAutoFit/>
          </a:bodyPr>
          <a:lstStyle/>
          <a:p>
            <a:pPr>
              <a:lnSpc>
                <a:spcPct val="130000"/>
              </a:lnSpc>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 </a:t>
            </a:r>
          </a:p>
          <a:p>
            <a:pPr>
              <a:lnSpc>
                <a:spcPct val="130000"/>
              </a:lnSpc>
            </a:pPr>
            <a:endParaRPr lang="zh-CN" altLang="en-US" sz="1500" dirty="0">
              <a:latin typeface="微软雅黑" panose="020B0503020204020204" pitchFamily="34" charset="-122"/>
              <a:ea typeface="微软雅黑" panose="020B0503020204020204" pitchFamily="34" charset="-122"/>
            </a:endParaRPr>
          </a:p>
          <a:p>
            <a:pPr>
              <a:lnSpc>
                <a:spcPct val="130000"/>
              </a:lnSpc>
            </a:pPr>
            <a:endParaRPr lang="zh-CN" altLang="en-US" sz="1500" dirty="0">
              <a:latin typeface="微软雅黑" panose="020B0503020204020204" pitchFamily="34" charset="-122"/>
              <a:ea typeface="微软雅黑" panose="020B0503020204020204" pitchFamily="34" charset="-122"/>
            </a:endParaRPr>
          </a:p>
        </p:txBody>
      </p:sp>
      <p:sp>
        <p:nvSpPr>
          <p:cNvPr id="8197" name="文本框 1"/>
          <p:cNvSpPr txBox="1"/>
          <p:nvPr/>
        </p:nvSpPr>
        <p:spPr>
          <a:xfrm>
            <a:off x="1243965" y="3182620"/>
            <a:ext cx="6578600" cy="3415030"/>
          </a:xfrm>
          <a:prstGeom prst="rect">
            <a:avLst/>
          </a:prstGeom>
          <a:noFill/>
          <a:ln w="9525">
            <a:noFill/>
          </a:ln>
        </p:spPr>
        <p:txBody>
          <a:bodyPr wrap="square" anchor="t">
            <a:spAutoFit/>
          </a:bodyPr>
          <a:lstStyle/>
          <a:p>
            <a:pPr>
              <a:lnSpc>
                <a:spcPct val="150000"/>
              </a:lnSpc>
            </a:pP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流域环境生态工程研发中心成立于2019年5月，中心依托北师大珠海校区区位优势，发挥北师大环境科学与工程一流学科特色，面向国家粤港澳大湾区及“一带一路”重大发展战略的生态环境综合治理科技需求，以工程技术转化以及国际联合研究中心的学科建设增量为主体，形成“产学研用管”一体化的环境生态工程专业建设、工程技术应用和国际化高端平台，提升学科服务生态文明建设和区域协调发展国家战略的能力，支撑学科建设达到国内领先、进入世界一流学科行列。</a:t>
            </a:r>
          </a:p>
        </p:txBody>
      </p:sp>
    </p:spTree>
  </p:cSld>
  <p:clrMapOvr>
    <a:masterClrMapping/>
  </p:clrMapOvr>
  <p:transition>
    <p:wheel spokes="8"/>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12"/>
          <p:cNvPicPr>
            <a:picLocks noChangeAspect="1"/>
          </p:cNvPicPr>
          <p:nvPr/>
        </p:nvPicPr>
        <p:blipFill>
          <a:blip r:embed="rId2"/>
          <a:stretch>
            <a:fillRect/>
          </a:stretch>
        </p:blipFill>
        <p:spPr>
          <a:xfrm>
            <a:off x="0" y="1525588"/>
            <a:ext cx="2362200" cy="1304925"/>
          </a:xfrm>
          <a:prstGeom prst="rect">
            <a:avLst/>
          </a:prstGeom>
          <a:noFill/>
          <a:ln w="9525">
            <a:noFill/>
          </a:ln>
        </p:spPr>
      </p:pic>
      <p:sp>
        <p:nvSpPr>
          <p:cNvPr id="8194" name="Text Box 9"/>
          <p:cNvSpPr txBox="1"/>
          <p:nvPr/>
        </p:nvSpPr>
        <p:spPr>
          <a:xfrm>
            <a:off x="1981200" y="2209800"/>
            <a:ext cx="6862763" cy="521970"/>
          </a:xfrm>
          <a:prstGeom prst="rect">
            <a:avLst/>
          </a:prstGeom>
          <a:noFill/>
          <a:ln w="9525">
            <a:noFill/>
          </a:ln>
        </p:spPr>
        <p:txBody>
          <a:bodyPr wrap="square" anchor="t">
            <a:spAutoFit/>
          </a:bodyPr>
          <a:lstStyle/>
          <a:p>
            <a:pPr>
              <a:spcBef>
                <a:spcPct val="50000"/>
              </a:spcBef>
            </a:pPr>
            <a:r>
              <a:rPr lang="zh-CN" altLang="en-US" sz="2800" dirty="0">
                <a:solidFill>
                  <a:srgbClr val="1B489D"/>
                </a:solidFill>
                <a:latin typeface="Arial" panose="020B0604020202020204" pitchFamily="34" charset="0"/>
                <a:ea typeface="微软雅黑" panose="020B0503020204020204" pitchFamily="34" charset="-122"/>
              </a:rPr>
              <a:t>北京师范大学环境学院介绍</a:t>
            </a:r>
          </a:p>
        </p:txBody>
      </p:sp>
      <p:sp>
        <p:nvSpPr>
          <p:cNvPr id="8195" name="Rectangle 11"/>
          <p:cNvSpPr/>
          <p:nvPr/>
        </p:nvSpPr>
        <p:spPr>
          <a:xfrm>
            <a:off x="1295400" y="2819400"/>
            <a:ext cx="7010400" cy="990600"/>
          </a:xfrm>
          <a:prstGeom prst="rect">
            <a:avLst/>
          </a:prstGeom>
          <a:noFill/>
          <a:ln w="9525">
            <a:noFill/>
          </a:ln>
        </p:spPr>
        <p:txBody>
          <a:bodyPr anchor="t">
            <a:spAutoFit/>
          </a:bodyPr>
          <a:lstStyle/>
          <a:p>
            <a:pPr>
              <a:lnSpc>
                <a:spcPct val="130000"/>
              </a:lnSpc>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 </a:t>
            </a:r>
          </a:p>
          <a:p>
            <a:pPr>
              <a:lnSpc>
                <a:spcPct val="130000"/>
              </a:lnSpc>
            </a:pPr>
            <a:endParaRPr lang="zh-CN" altLang="en-US" sz="1500" dirty="0">
              <a:latin typeface="微软雅黑" panose="020B0503020204020204" pitchFamily="34" charset="-122"/>
              <a:ea typeface="微软雅黑" panose="020B0503020204020204" pitchFamily="34" charset="-122"/>
            </a:endParaRPr>
          </a:p>
          <a:p>
            <a:pPr>
              <a:lnSpc>
                <a:spcPct val="130000"/>
              </a:lnSpc>
            </a:pPr>
            <a:endParaRPr lang="zh-CN" altLang="en-US" sz="1500" dirty="0">
              <a:latin typeface="微软雅黑" panose="020B0503020204020204" pitchFamily="34" charset="-122"/>
              <a:ea typeface="微软雅黑" panose="020B0503020204020204" pitchFamily="34" charset="-122"/>
            </a:endParaRPr>
          </a:p>
        </p:txBody>
      </p:sp>
      <p:sp>
        <p:nvSpPr>
          <p:cNvPr id="8197" name="文本框 1"/>
          <p:cNvSpPr txBox="1"/>
          <p:nvPr/>
        </p:nvSpPr>
        <p:spPr>
          <a:xfrm>
            <a:off x="1243965" y="2955925"/>
            <a:ext cx="6578600" cy="3830955"/>
          </a:xfrm>
          <a:prstGeom prst="rect">
            <a:avLst/>
          </a:prstGeom>
          <a:noFill/>
          <a:ln w="9525">
            <a:noFill/>
          </a:ln>
        </p:spPr>
        <p:txBody>
          <a:bodyPr wrap="square" anchor="t">
            <a:spAutoFit/>
          </a:bodyPr>
          <a:lstStyle/>
          <a:p>
            <a:pPr>
              <a:lnSpc>
                <a:spcPct val="150000"/>
              </a:lnSpc>
            </a:pPr>
            <a:r>
              <a:rPr lang="en-US" altLang="zh-CN">
                <a:latin typeface="微软雅黑" panose="020B0503020204020204" pitchFamily="34" charset="-122"/>
                <a:ea typeface="微软雅黑" panose="020B0503020204020204" pitchFamily="34" charset="-122"/>
              </a:rPr>
              <a:t>       </a:t>
            </a:r>
            <a:r>
              <a:rPr lang="zh-CN" altLang="en-US">
                <a:latin typeface="微软雅黑" panose="020B0503020204020204" pitchFamily="34" charset="-122"/>
                <a:ea typeface="微软雅黑" panose="020B0503020204020204" pitchFamily="34" charset="-122"/>
              </a:rPr>
              <a:t>北京师范大学环境学院是经教育部批准的全国高校首批从事环境科学研究与教育的平台之一、环境科学与工程入选国家“双一流”建设学科。环境学院秉承“夯实基础，面向国际，追求卓越”的人才培养理念，面向我国环境治理和生态文明建设的重大战略需求，瞄准国际学术前沿，致力于建成教学、科研与社会服务一体化的人才培养体系、科学研究平台和国际合作与交流中心。在环境生态保护领域，培养具有创新精神的卓越人才，提供基础理论和工程实践关键科技支撑，带动和引领国际学科发展方向。</a:t>
            </a:r>
          </a:p>
        </p:txBody>
      </p:sp>
    </p:spTree>
  </p:cSld>
  <p:clrMapOvr>
    <a:masterClrMapping/>
  </p:clrMapOvr>
  <p:transition>
    <p:wheel spokes="8"/>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2" descr="12"/>
          <p:cNvPicPr>
            <a:picLocks noChangeAspect="1"/>
          </p:cNvPicPr>
          <p:nvPr/>
        </p:nvPicPr>
        <p:blipFill>
          <a:blip r:embed="rId2"/>
          <a:stretch>
            <a:fillRect/>
          </a:stretch>
        </p:blipFill>
        <p:spPr>
          <a:xfrm>
            <a:off x="0" y="1525588"/>
            <a:ext cx="2362200" cy="1304925"/>
          </a:xfrm>
          <a:prstGeom prst="rect">
            <a:avLst/>
          </a:prstGeom>
          <a:noFill/>
          <a:ln w="9525">
            <a:noFill/>
          </a:ln>
        </p:spPr>
      </p:pic>
      <p:sp>
        <p:nvSpPr>
          <p:cNvPr id="8194" name="Text Box 9"/>
          <p:cNvSpPr txBox="1"/>
          <p:nvPr/>
        </p:nvSpPr>
        <p:spPr>
          <a:xfrm>
            <a:off x="1981200" y="2209800"/>
            <a:ext cx="6862763" cy="521970"/>
          </a:xfrm>
          <a:prstGeom prst="rect">
            <a:avLst/>
          </a:prstGeom>
          <a:noFill/>
          <a:ln w="9525">
            <a:noFill/>
          </a:ln>
        </p:spPr>
        <p:txBody>
          <a:bodyPr wrap="square" anchor="t">
            <a:spAutoFit/>
          </a:bodyPr>
          <a:lstStyle/>
          <a:p>
            <a:pPr>
              <a:spcBef>
                <a:spcPct val="50000"/>
              </a:spcBef>
            </a:pPr>
            <a:r>
              <a:rPr lang="zh-CN" altLang="en-US" sz="2800" dirty="0">
                <a:solidFill>
                  <a:srgbClr val="1B489D"/>
                </a:solidFill>
                <a:latin typeface="Arial" panose="020B0604020202020204" pitchFamily="34" charset="0"/>
                <a:ea typeface="微软雅黑" panose="020B0503020204020204" pitchFamily="34" charset="-122"/>
              </a:rPr>
              <a:t>论坛主题</a:t>
            </a:r>
          </a:p>
        </p:txBody>
      </p:sp>
      <p:sp>
        <p:nvSpPr>
          <p:cNvPr id="8195" name="Rectangle 11"/>
          <p:cNvSpPr/>
          <p:nvPr/>
        </p:nvSpPr>
        <p:spPr>
          <a:xfrm>
            <a:off x="1295400" y="2819400"/>
            <a:ext cx="7010400" cy="990600"/>
          </a:xfrm>
          <a:prstGeom prst="rect">
            <a:avLst/>
          </a:prstGeom>
          <a:noFill/>
          <a:ln w="9525">
            <a:noFill/>
          </a:ln>
        </p:spPr>
        <p:txBody>
          <a:bodyPr anchor="t">
            <a:spAutoFit/>
          </a:bodyPr>
          <a:lstStyle/>
          <a:p>
            <a:pPr>
              <a:lnSpc>
                <a:spcPct val="130000"/>
              </a:lnSpc>
            </a:pPr>
            <a:r>
              <a:rPr lang="en-US" altLang="zh-CN" sz="1500" dirty="0">
                <a:latin typeface="微软雅黑" panose="020B0503020204020204" pitchFamily="34" charset="-122"/>
                <a:ea typeface="微软雅黑" panose="020B0503020204020204" pitchFamily="34" charset="-122"/>
              </a:rPr>
              <a:t>      </a:t>
            </a:r>
            <a:r>
              <a:rPr lang="zh-CN" altLang="en-US" sz="1500" dirty="0">
                <a:latin typeface="微软雅黑" panose="020B0503020204020204" pitchFamily="34" charset="-122"/>
                <a:ea typeface="微软雅黑" panose="020B0503020204020204" pitchFamily="34" charset="-122"/>
              </a:rPr>
              <a:t> </a:t>
            </a:r>
          </a:p>
          <a:p>
            <a:pPr>
              <a:lnSpc>
                <a:spcPct val="130000"/>
              </a:lnSpc>
            </a:pPr>
            <a:endParaRPr lang="zh-CN" altLang="en-US" sz="1500" dirty="0">
              <a:latin typeface="微软雅黑" panose="020B0503020204020204" pitchFamily="34" charset="-122"/>
              <a:ea typeface="微软雅黑" panose="020B0503020204020204" pitchFamily="34" charset="-122"/>
            </a:endParaRPr>
          </a:p>
          <a:p>
            <a:pPr>
              <a:lnSpc>
                <a:spcPct val="130000"/>
              </a:lnSpc>
            </a:pPr>
            <a:endParaRPr lang="zh-CN" altLang="en-US" sz="1500" dirty="0">
              <a:latin typeface="微软雅黑" panose="020B0503020204020204" pitchFamily="34" charset="-122"/>
              <a:ea typeface="微软雅黑" panose="020B0503020204020204" pitchFamily="34" charset="-122"/>
            </a:endParaRPr>
          </a:p>
        </p:txBody>
      </p:sp>
      <p:sp>
        <p:nvSpPr>
          <p:cNvPr id="8197" name="文本框 1"/>
          <p:cNvSpPr txBox="1"/>
          <p:nvPr/>
        </p:nvSpPr>
        <p:spPr>
          <a:xfrm>
            <a:off x="1200164" y="3200406"/>
            <a:ext cx="6578600" cy="3046095"/>
          </a:xfrm>
          <a:prstGeom prst="rect">
            <a:avLst/>
          </a:prstGeom>
          <a:noFill/>
          <a:ln w="9525">
            <a:noFill/>
          </a:ln>
        </p:spPr>
        <p:txBody>
          <a:bodyPr wrap="square" anchor="t">
            <a:spAutoFit/>
          </a:bodyPr>
          <a:lstStyle/>
          <a:p>
            <a:pPr>
              <a:lnSpc>
                <a:spcPct val="150000"/>
              </a:lnSpc>
            </a:pPr>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在城市化的背景下，探讨如何更好地改善和保护湾区的生态环境，以及怎样修复受损的生物多样性及生态系统功能。</a:t>
            </a:r>
            <a:endParaRPr lang="en-US" altLang="zh-CN" dirty="0">
              <a:latin typeface="微软雅黑" panose="020B0503020204020204" pitchFamily="34" charset="-122"/>
              <a:ea typeface="微软雅黑" panose="020B0503020204020204" pitchFamily="34" charset="-122"/>
            </a:endParaRPr>
          </a:p>
          <a:p>
            <a:endParaRPr lang="en-US" altLang="zh-CN" b="1" dirty="0">
              <a:highlight>
                <a:srgbClr val="FFFF00"/>
              </a:highlight>
            </a:endParaRPr>
          </a:p>
          <a:p>
            <a:pPr>
              <a:lnSpc>
                <a:spcPct val="150000"/>
              </a:lnSpc>
            </a:pPr>
            <a:r>
              <a:rPr lang="zh-CN" altLang="zh-CN" sz="1600">
                <a:latin typeface="微软雅黑" panose="020B0503020204020204" pitchFamily="34" charset="-122"/>
                <a:ea typeface="微软雅黑" panose="020B0503020204020204" pitchFamily="34" charset="-122"/>
              </a:rPr>
              <a:t>分会场一：滨海湿地生态保护与修复</a:t>
            </a:r>
          </a:p>
          <a:p>
            <a:pPr>
              <a:lnSpc>
                <a:spcPct val="150000"/>
              </a:lnSpc>
            </a:pPr>
            <a:r>
              <a:rPr lang="zh-CN" altLang="zh-CN" sz="1600">
                <a:latin typeface="微软雅黑" panose="020B0503020204020204" pitchFamily="34" charset="-122"/>
                <a:ea typeface="微软雅黑" panose="020B0503020204020204" pitchFamily="34" charset="-122"/>
              </a:rPr>
              <a:t>分会场二：城市环境污染与治理</a:t>
            </a:r>
          </a:p>
          <a:p>
            <a:pPr>
              <a:lnSpc>
                <a:spcPct val="150000"/>
              </a:lnSpc>
            </a:pPr>
            <a:r>
              <a:rPr lang="zh-CN" altLang="zh-CN" sz="1600">
                <a:latin typeface="微软雅黑" panose="020B0503020204020204" pitchFamily="34" charset="-122"/>
                <a:ea typeface="微软雅黑" panose="020B0503020204020204" pitchFamily="34" charset="-122"/>
              </a:rPr>
              <a:t>分会场三：环境生态理论与模型研究</a:t>
            </a:r>
          </a:p>
          <a:p>
            <a:pPr>
              <a:lnSpc>
                <a:spcPct val="150000"/>
              </a:lnSpc>
            </a:pPr>
            <a:r>
              <a:rPr lang="zh-CN" altLang="zh-CN" sz="1600">
                <a:latin typeface="微软雅黑" panose="020B0503020204020204" pitchFamily="34" charset="-122"/>
                <a:ea typeface="微软雅黑" panose="020B0503020204020204" pitchFamily="34" charset="-122"/>
              </a:rPr>
              <a:t>分会场四：湖泊流域和农林环境生态研究</a:t>
            </a:r>
            <a:endParaRPr lang="en-US" altLang="zh-CN" sz="1600">
              <a:latin typeface="微软雅黑" panose="020B0503020204020204" pitchFamily="34" charset="-122"/>
              <a:ea typeface="微软雅黑" panose="020B0503020204020204" pitchFamily="34" charset="-122"/>
            </a:endParaRPr>
          </a:p>
          <a:p>
            <a:pPr>
              <a:lnSpc>
                <a:spcPct val="150000"/>
              </a:lnSpc>
            </a:pPr>
            <a:endParaRPr lang="en-US" altLang="zh-CN" sz="1600">
              <a:latin typeface="微软雅黑" panose="020B0503020204020204" pitchFamily="34" charset="-122"/>
              <a:ea typeface="微软雅黑" panose="020B0503020204020204" pitchFamily="34" charset="-122"/>
            </a:endParaRPr>
          </a:p>
        </p:txBody>
      </p:sp>
    </p:spTree>
  </p:cSld>
  <p:clrMapOvr>
    <a:masterClrMapping/>
  </p:clrMapOvr>
  <p:transition>
    <p:wheel spokes="8"/>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3"/>
          <p:cNvSpPr txBox="1"/>
          <p:nvPr/>
        </p:nvSpPr>
        <p:spPr>
          <a:xfrm>
            <a:off x="3371849" y="445135"/>
            <a:ext cx="2971800" cy="922020"/>
          </a:xfrm>
          <a:prstGeom prst="rect">
            <a:avLst/>
          </a:prstGeom>
          <a:noFill/>
          <a:ln w="9525">
            <a:noFill/>
          </a:ln>
        </p:spPr>
        <p:txBody>
          <a:bodyPr wrap="square" anchor="t">
            <a:spAutoFit/>
            <a:scene3d>
              <a:camera prst="orthographicFront"/>
              <a:lightRig rig="threePt" dir="t"/>
            </a:scene3d>
          </a:bodyPr>
          <a:lstStyle/>
          <a:p>
            <a:r>
              <a:rPr lang="zh-CN" altLang="en-US" sz="5400" b="1" noProof="1">
                <a:ln w="10160">
                  <a:no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微软雅黑" panose="020B0503020204020204" pitchFamily="34" charset="-122"/>
                <a:cs typeface="+mn-cs"/>
              </a:rPr>
              <a:t>论坛日程</a:t>
            </a:r>
          </a:p>
        </p:txBody>
      </p:sp>
    </p:spTree>
  </p:cSld>
  <p:clrMapOvr>
    <a:masterClrMapping/>
  </p:clrMapOvr>
  <p:transition>
    <p:wheel spokes="8"/>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2"/>
          <p:cNvPicPr>
            <a:picLocks noChangeAspect="1"/>
          </p:cNvPicPr>
          <p:nvPr/>
        </p:nvPicPr>
        <p:blipFill>
          <a:blip r:embed="rId3"/>
          <a:stretch>
            <a:fillRect/>
          </a:stretch>
        </p:blipFill>
        <p:spPr>
          <a:xfrm>
            <a:off x="76200" y="1524000"/>
            <a:ext cx="2438400" cy="1238250"/>
          </a:xfrm>
          <a:prstGeom prst="rect">
            <a:avLst/>
          </a:prstGeom>
          <a:noFill/>
          <a:ln w="9525">
            <a:noFill/>
          </a:ln>
        </p:spPr>
      </p:pic>
      <p:sp>
        <p:nvSpPr>
          <p:cNvPr id="10242" name="Text Box 11"/>
          <p:cNvSpPr txBox="1"/>
          <p:nvPr/>
        </p:nvSpPr>
        <p:spPr>
          <a:xfrm>
            <a:off x="1380967" y="3352800"/>
            <a:ext cx="675005" cy="2743200"/>
          </a:xfrm>
          <a:prstGeom prst="rect">
            <a:avLst/>
          </a:prstGeom>
          <a:noFill/>
          <a:ln w="9525">
            <a:noFill/>
          </a:ln>
        </p:spPr>
        <p:txBody>
          <a:bodyPr vert="eaVert" anchor="ctr">
            <a:spAutoFit/>
          </a:bodyPr>
          <a:lstStyle/>
          <a:p>
            <a:pPr>
              <a:spcBef>
                <a:spcPct val="50000"/>
              </a:spcBef>
            </a:pPr>
            <a:r>
              <a:rPr lang="zh-CN" altLang="en-US" sz="3200" b="1" dirty="0">
                <a:solidFill>
                  <a:srgbClr val="1B489D"/>
                </a:solidFill>
                <a:latin typeface="Arial" panose="020B0604020202020204" pitchFamily="34" charset="0"/>
                <a:ea typeface="黑体" panose="02010609060101010101" pitchFamily="49" charset="-122"/>
              </a:rPr>
              <a:t>日程时间表</a:t>
            </a:r>
          </a:p>
        </p:txBody>
      </p:sp>
      <p:graphicFrame>
        <p:nvGraphicFramePr>
          <p:cNvPr id="10244" name="Group 4"/>
          <p:cNvGraphicFramePr>
            <a:graphicFrameLocks noGrp="1"/>
          </p:cNvGraphicFramePr>
          <p:nvPr>
            <p:custDataLst>
              <p:tags r:id="rId1"/>
            </p:custDataLst>
            <p:extLst>
              <p:ext uri="{D42A27DB-BD31-4B8C-83A1-F6EECF244321}">
                <p14:modId xmlns:p14="http://schemas.microsoft.com/office/powerpoint/2010/main" val="696697501"/>
              </p:ext>
            </p:extLst>
          </p:nvPr>
        </p:nvGraphicFramePr>
        <p:xfrm>
          <a:off x="2621280" y="1859915"/>
          <a:ext cx="6400800" cy="5154972"/>
        </p:xfrm>
        <a:graphic>
          <a:graphicData uri="http://schemas.openxmlformats.org/drawingml/2006/table">
            <a:tbl>
              <a:tblPr/>
              <a:tblGrid>
                <a:gridCol w="2018030"/>
                <a:gridCol w="4382770"/>
              </a:tblGrid>
              <a:tr h="91440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1" i="0" u="none" strike="noStrike" cap="none" normalizeH="0" baseline="0" dirty="0">
                          <a:ln>
                            <a:noFill/>
                          </a:ln>
                          <a:solidFill>
                            <a:schemeClr val="accent2"/>
                          </a:solidFill>
                          <a:effectLst/>
                          <a:latin typeface="微软雅黑" panose="020B0503020204020204" pitchFamily="34" charset="-122"/>
                          <a:ea typeface="微软雅黑" panose="020B0503020204020204" pitchFamily="34" charset="-122"/>
                        </a:rPr>
                        <a:t>2020</a:t>
                      </a:r>
                      <a:r>
                        <a:rPr kumimoji="0" lang="zh-CN" altLang="en-US" sz="1600" b="1" i="0" u="none" strike="noStrike" cap="none" normalizeH="0" baseline="0" dirty="0">
                          <a:ln>
                            <a:noFill/>
                          </a:ln>
                          <a:solidFill>
                            <a:schemeClr val="accent2"/>
                          </a:solidFill>
                          <a:effectLst/>
                          <a:latin typeface="微软雅黑" panose="020B0503020204020204" pitchFamily="34" charset="-122"/>
                          <a:ea typeface="微软雅黑" panose="020B0503020204020204" pitchFamily="34" charset="-122"/>
                        </a:rPr>
                        <a:t>年</a:t>
                      </a:r>
                      <a:r>
                        <a:rPr kumimoji="0" lang="en-US" altLang="zh-CN" sz="1600" b="1" i="0" u="none" strike="noStrike" cap="none" normalizeH="0" baseline="0" dirty="0">
                          <a:ln>
                            <a:noFill/>
                          </a:ln>
                          <a:solidFill>
                            <a:schemeClr val="accent2"/>
                          </a:solidFill>
                          <a:effectLst/>
                          <a:latin typeface="微软雅黑" panose="020B0503020204020204" pitchFamily="34" charset="-122"/>
                          <a:ea typeface="微软雅黑" panose="020B0503020204020204" pitchFamily="34" charset="-122"/>
                        </a:rPr>
                        <a:t>12</a:t>
                      </a:r>
                      <a:r>
                        <a:rPr kumimoji="0" lang="zh-CN" altLang="en-US" sz="1600" b="1" i="0" u="none" strike="noStrike" cap="none" normalizeH="0" baseline="0" dirty="0" smtClean="0">
                          <a:ln>
                            <a:noFill/>
                          </a:ln>
                          <a:solidFill>
                            <a:schemeClr val="accent2"/>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chemeClr val="accent2"/>
                          </a:solidFill>
                          <a:effectLst/>
                          <a:latin typeface="微软雅黑" panose="020B0503020204020204" pitchFamily="34" charset="-122"/>
                          <a:ea typeface="微软雅黑" panose="020B0503020204020204" pitchFamily="34" charset="-122"/>
                        </a:rPr>
                        <a:t>22</a:t>
                      </a:r>
                      <a:r>
                        <a:rPr kumimoji="0" lang="zh-CN" altLang="en-US" sz="1600" b="1" i="0" u="none" strike="noStrike" cap="none" normalizeH="0" baseline="0" dirty="0" smtClean="0">
                          <a:ln>
                            <a:noFill/>
                          </a:ln>
                          <a:solidFill>
                            <a:schemeClr val="accent2"/>
                          </a:solidFill>
                          <a:effectLst/>
                          <a:latin typeface="微软雅黑" panose="020B0503020204020204" pitchFamily="34" charset="-122"/>
                          <a:ea typeface="微软雅黑" panose="020B0503020204020204" pitchFamily="34" charset="-122"/>
                        </a:rPr>
                        <a:t>日</a:t>
                      </a:r>
                      <a:endParaRPr kumimoji="0" lang="zh-CN" altLang="en-US" sz="1600" b="1" i="0" u="none" strike="noStrike" cap="none" normalizeH="0" baseline="0" dirty="0">
                        <a:ln>
                          <a:noFill/>
                        </a:ln>
                        <a:solidFill>
                          <a:schemeClr val="accent2"/>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9</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00-18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    </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报到（北京师范大学珠海校  区国际交流中心）</a:t>
                      </a:r>
                    </a:p>
                  </a:txBody>
                  <a:tcPr marT="45727" marB="45727" anchor="ctr" horzOverflow="overflow">
                    <a:lnL>
                      <a:noFill/>
                    </a:lnL>
                    <a:lnR>
                      <a:noFill/>
                    </a:lnR>
                    <a:lnT>
                      <a:noFill/>
                    </a:lnT>
                    <a:lnB>
                      <a:noFill/>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2020</a:t>
                      </a:r>
                      <a:r>
                        <a:rPr kumimoji="0" lang="zh-CN" alt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年</a:t>
                      </a:r>
                      <a:r>
                        <a:rPr kumimoji="0" lang="en-US" altLang="zh-CN"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12</a:t>
                      </a:r>
                      <a:r>
                        <a:rPr kumimoji="0" lang="zh-CN" altLang="en-US" sz="1600" b="1" i="0" u="none" strike="noStrike" cap="none" normalizeH="0" baseline="0" dirty="0" smtClean="0">
                          <a:ln>
                            <a:noFill/>
                          </a:ln>
                          <a:solidFill>
                            <a:srgbClr val="1B489D"/>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rgbClr val="1B489D"/>
                          </a:solidFill>
                          <a:effectLst/>
                          <a:latin typeface="微软雅黑" panose="020B0503020204020204" pitchFamily="34" charset="-122"/>
                          <a:ea typeface="微软雅黑" panose="020B0503020204020204" pitchFamily="34" charset="-122"/>
                        </a:rPr>
                        <a:t>23</a:t>
                      </a:r>
                      <a:r>
                        <a:rPr kumimoji="0" lang="zh-CN" altLang="en-US" sz="1600" b="1" i="0" u="none" strike="noStrike" cap="none" normalizeH="0" baseline="0" dirty="0" smtClean="0">
                          <a:ln>
                            <a:noFill/>
                          </a:ln>
                          <a:solidFill>
                            <a:srgbClr val="1B489D"/>
                          </a:solidFill>
                          <a:effectLst/>
                          <a:latin typeface="微软雅黑" panose="020B0503020204020204" pitchFamily="34" charset="-122"/>
                          <a:ea typeface="微软雅黑" panose="020B0503020204020204" pitchFamily="34" charset="-122"/>
                        </a:rPr>
                        <a:t>日</a:t>
                      </a:r>
                      <a:endParaRPr kumimoji="0" lang="zh-CN" alt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30-9</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      </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论坛开幕式</a:t>
                      </a:r>
                    </a:p>
                  </a:txBody>
                  <a:tcPr marT="45727" marB="45727" anchor="ctr" horzOverflow="overflow">
                    <a:lnL>
                      <a:noFill/>
                    </a:lnL>
                    <a:lnR>
                      <a:noFill/>
                    </a:lnR>
                    <a:lnT>
                      <a:noFill/>
                    </a:lnT>
                    <a:lnB>
                      <a:noFill/>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endParaRPr kumimoji="0" lang="en-US"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9</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00-12</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    </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特邀专家报告</a:t>
                      </a:r>
                    </a:p>
                  </a:txBody>
                  <a:tcPr marT="45727" marB="45727" anchor="ctr" horzOverflow="overflow">
                    <a:lnL>
                      <a:noFill/>
                    </a:lnL>
                    <a:lnR>
                      <a:noFill/>
                    </a:lnR>
                    <a:lnT>
                      <a:noFill/>
                    </a:lnT>
                    <a:lnB>
                      <a:noFill/>
                    </a:lnB>
                    <a:lnTlToBr>
                      <a:noFill/>
                    </a:lnTlToBr>
                    <a:lnBlToTr>
                      <a:noFill/>
                    </a:lnBlToTr>
                    <a:noFill/>
                  </a:tcPr>
                </a:tc>
              </a:tr>
              <a:tr h="914400">
                <a:tc>
                  <a:txBody>
                    <a:bodyPr/>
                    <a:lstStyle/>
                    <a:p>
                      <a:pPr marL="0" marR="0" lvl="0" indent="0" algn="l" defTabSz="914400" rtl="0" eaLnBrk="1" fontAlgn="base" latinLnBrk="0" hangingPunct="1">
                        <a:lnSpc>
                          <a:spcPct val="150000"/>
                        </a:lnSpc>
                        <a:spcBef>
                          <a:spcPct val="0"/>
                        </a:spcBef>
                        <a:spcAft>
                          <a:spcPct val="0"/>
                        </a:spcAft>
                        <a:buClrTx/>
                        <a:buSzTx/>
                        <a:buFontTx/>
                        <a:buNone/>
                      </a:pPr>
                      <a:endParaRPr kumimoji="0" lang="en-US"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14</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00-17</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  </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论坛分会场报告</a:t>
                      </a:r>
                    </a:p>
                  </a:txBody>
                  <a:tcPr marT="45727" marB="45727" anchor="ctr" horzOverflow="overflow">
                    <a:lnL>
                      <a:noFill/>
                    </a:lnL>
                    <a:lnR>
                      <a:noFill/>
                    </a:lnR>
                    <a:lnT>
                      <a:noFill/>
                    </a:lnT>
                    <a:lnB>
                      <a:noFill/>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endParaRPr kumimoji="0" lang="en-US"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17</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00-18</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a:t>
                      </a:r>
                      <a:r>
                        <a:rPr kumimoji="0" lang="en-US" alt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00  </a:t>
                      </a:r>
                      <a:r>
                        <a:rPr kumimoji="0" lang="zh-CN" altLang="en-US"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rPr>
                        <a:t>墙报展示</a:t>
                      </a:r>
                    </a:p>
                  </a:txBody>
                  <a:tcPr marT="45727" marB="45727" anchor="ctr" horzOverflow="overflow">
                    <a:lnL>
                      <a:noFill/>
                    </a:lnL>
                    <a:lnR>
                      <a:noFill/>
                    </a:lnR>
                    <a:lnT>
                      <a:noFill/>
                    </a:lnT>
                    <a:lnB>
                      <a:noFill/>
                    </a:lnB>
                    <a:lnTlToBr>
                      <a:noFill/>
                    </a:lnTlToBr>
                    <a:lnBlToTr>
                      <a:noFill/>
                    </a:lnBlToTr>
                    <a:noFill/>
                  </a:tcPr>
                </a:tc>
              </a:tr>
              <a:tr h="502920">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2020</a:t>
                      </a:r>
                      <a:r>
                        <a:rPr kumimoji="0" lang="zh-CN" alt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年</a:t>
                      </a:r>
                      <a:r>
                        <a:rPr kumimoji="0" lang="en-US" altLang="zh-CN"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12</a:t>
                      </a:r>
                      <a:r>
                        <a:rPr kumimoji="0" lang="zh-CN" alt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rPr>
                        <a:t>月</a:t>
                      </a:r>
                      <a:r>
                        <a:rPr kumimoji="0" lang="en-US" altLang="zh-CN" sz="1600" b="1" i="0" u="none" strike="noStrike" cap="none" normalizeH="0" baseline="0" dirty="0" smtClean="0">
                          <a:ln>
                            <a:noFill/>
                          </a:ln>
                          <a:solidFill>
                            <a:srgbClr val="1B489D"/>
                          </a:solidFill>
                          <a:effectLst/>
                          <a:latin typeface="微软雅黑" panose="020B0503020204020204" pitchFamily="34" charset="-122"/>
                          <a:ea typeface="微软雅黑" panose="020B0503020204020204" pitchFamily="34" charset="-122"/>
                        </a:rPr>
                        <a:t>24</a:t>
                      </a:r>
                      <a:r>
                        <a:rPr kumimoji="0" lang="zh-CN" altLang="en-US" sz="1600" b="1" i="0" u="none" strike="noStrike" cap="none" normalizeH="0" baseline="0" dirty="0" smtClean="0">
                          <a:ln>
                            <a:noFill/>
                          </a:ln>
                          <a:solidFill>
                            <a:srgbClr val="1B489D"/>
                          </a:solidFill>
                          <a:effectLst/>
                          <a:latin typeface="微软雅黑" panose="020B0503020204020204" pitchFamily="34" charset="-122"/>
                          <a:ea typeface="微软雅黑" panose="020B0503020204020204" pitchFamily="34" charset="-122"/>
                        </a:rPr>
                        <a:t>日</a:t>
                      </a:r>
                      <a:endParaRPr kumimoji="0" lang="zh-CN" altLang="en-US" sz="1600" b="1" i="0" u="none" strike="noStrike" cap="none" normalizeH="0" baseline="0" dirty="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50000"/>
                        </a:lnSpc>
                        <a:spcBef>
                          <a:spcPct val="0"/>
                        </a:spcBef>
                        <a:spcAft>
                          <a:spcPct val="0"/>
                        </a:spcAft>
                        <a:buClrTx/>
                        <a:buSzTx/>
                        <a:buFontTx/>
                        <a:buNone/>
                      </a:pPr>
                      <a:r>
                        <a:rPr kumimoji="0" lang="zh-CN" sz="16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参观交流，活动结束</a:t>
                      </a:r>
                    </a:p>
                  </a:txBody>
                  <a:tcPr marT="45727" marB="45727" anchor="ctr" horzOverflow="overflow">
                    <a:lnL>
                      <a:noFill/>
                    </a:lnL>
                    <a:lnR>
                      <a:noFill/>
                    </a:lnR>
                    <a:lnT>
                      <a:noFill/>
                    </a:lnT>
                    <a:lnB>
                      <a:noFill/>
                    </a:lnB>
                    <a:lnTlToBr>
                      <a:noFill/>
                    </a:lnTlToBr>
                    <a:lnBlToTr>
                      <a:noFill/>
                    </a:lnBlToTr>
                    <a:noFill/>
                  </a:tcPr>
                </a:tc>
              </a:tr>
              <a:tr h="320040">
                <a:tc>
                  <a:txBody>
                    <a:bodyPr/>
                    <a:lstStyle/>
                    <a:p>
                      <a:pPr marL="0" marR="0" lvl="0" indent="0" algn="r" defTabSz="914400" rtl="0" eaLnBrk="1" fontAlgn="base" latinLnBrk="0" hangingPunct="1">
                        <a:lnSpc>
                          <a:spcPts val="1800"/>
                        </a:lnSpc>
                        <a:spcBef>
                          <a:spcPct val="0"/>
                        </a:spcBef>
                        <a:spcAft>
                          <a:spcPct val="0"/>
                        </a:spcAft>
                        <a:buClrTx/>
                        <a:buSzTx/>
                        <a:buFontTx/>
                        <a:buNone/>
                      </a:pPr>
                      <a:endParaRPr kumimoji="0" lang="zh-CN"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r>
              <a:tr h="354330">
                <a:tc>
                  <a:txBody>
                    <a:bodyPr/>
                    <a:lstStyle/>
                    <a:p>
                      <a:pPr marL="0" marR="0" lvl="0" indent="0" algn="r" defTabSz="914400" rtl="0" eaLnBrk="1" fontAlgn="base" latinLnBrk="0" hangingPunct="1">
                        <a:lnSpc>
                          <a:spcPts val="1800"/>
                        </a:lnSpc>
                        <a:spcBef>
                          <a:spcPct val="0"/>
                        </a:spcBef>
                        <a:spcAft>
                          <a:spcPct val="0"/>
                        </a:spcAft>
                        <a:buClrTx/>
                        <a:buSzTx/>
                        <a:buFontTx/>
                        <a:buNone/>
                      </a:pPr>
                      <a:endParaRPr kumimoji="0" lang="zh-CN"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r>
              <a:tr h="320040">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en-US"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zh-CN"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r>
              <a:tr h="320040">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en-US" sz="1600" b="1" i="0" u="none" strike="noStrike" cap="none" normalizeH="0" baseline="0">
                        <a:ln>
                          <a:noFill/>
                        </a:ln>
                        <a:solidFill>
                          <a:srgbClr val="1B489D"/>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ts val="1800"/>
                        </a:lnSpc>
                        <a:spcBef>
                          <a:spcPct val="0"/>
                        </a:spcBef>
                        <a:spcAft>
                          <a:spcPct val="0"/>
                        </a:spcAft>
                        <a:buClrTx/>
                        <a:buSzTx/>
                        <a:buFontTx/>
                        <a:buNone/>
                      </a:pPr>
                      <a:endParaRPr kumimoji="0" lang="zh-CN" sz="1600" b="0" i="0" u="none" strike="noStrike" cap="none" normalizeH="0" baseline="0">
                        <a:ln>
                          <a:noFill/>
                        </a:ln>
                        <a:solidFill>
                          <a:srgbClr val="000000"/>
                        </a:solidFill>
                        <a:effectLst/>
                        <a:latin typeface="微软雅黑" panose="020B0503020204020204" pitchFamily="34" charset="-122"/>
                        <a:ea typeface="微软雅黑" panose="020B0503020204020204" pitchFamily="34" charset="-122"/>
                      </a:endParaRPr>
                    </a:p>
                  </a:txBody>
                  <a:tcPr marT="45727" marB="45727"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p:blinds/>
  </p:transition>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b7de6331-a85b-46cc-b073-4a4723e594ff}"/>
</p:tagLst>
</file>

<file path=ppt/theme/theme1.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1327</Words>
  <Application>Microsoft Office PowerPoint</Application>
  <PresentationFormat>全屏显示(4:3)</PresentationFormat>
  <Paragraphs>70</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1_默认设计模板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dc:creator>
  <cp:lastModifiedBy>xb21cn</cp:lastModifiedBy>
  <cp:revision>181</cp:revision>
  <dcterms:created xsi:type="dcterms:W3CDTF">2014-03-05T09:10:00Z</dcterms:created>
  <dcterms:modified xsi:type="dcterms:W3CDTF">2020-11-17T09:31:29Z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2052-11.3.0.9228</vt:lpwstr>
  </property>
</Properties>
</file>